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82" r:id="rId3"/>
    <p:sldId id="335" r:id="rId4"/>
    <p:sldId id="452" r:id="rId5"/>
    <p:sldId id="496" r:id="rId6"/>
    <p:sldId id="498" r:id="rId7"/>
    <p:sldId id="502" r:id="rId8"/>
    <p:sldId id="499" r:id="rId9"/>
    <p:sldId id="492" r:id="rId10"/>
    <p:sldId id="505" r:id="rId11"/>
    <p:sldId id="482" r:id="rId12"/>
    <p:sldId id="474" r:id="rId13"/>
    <p:sldId id="468" r:id="rId14"/>
    <p:sldId id="503" r:id="rId15"/>
    <p:sldId id="504" r:id="rId16"/>
    <p:sldId id="43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am Bricker" initials="ACB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0C6"/>
    <a:srgbClr val="F1EC81"/>
    <a:srgbClr val="C00000"/>
    <a:srgbClr val="7F2AC6"/>
    <a:srgbClr val="2C4AC6"/>
    <a:srgbClr val="009900"/>
    <a:srgbClr val="E3B606"/>
    <a:srgbClr val="FF8403"/>
    <a:srgbClr val="E3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495" autoAdjust="0"/>
    <p:restoredTop sz="91655" autoAdjust="0"/>
  </p:normalViewPr>
  <p:slideViewPr>
    <p:cSldViewPr>
      <p:cViewPr>
        <p:scale>
          <a:sx n="90" d="100"/>
          <a:sy n="90" d="100"/>
        </p:scale>
        <p:origin x="-816" y="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0"/>
    </p:cViewPr>
  </p:sorterViewPr>
  <p:notesViewPr>
    <p:cSldViewPr>
      <p:cViewPr varScale="1">
        <p:scale>
          <a:sx n="72" d="100"/>
          <a:sy n="72" d="100"/>
        </p:scale>
        <p:origin x="-2106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156F5-E0F7-44D4-B954-AC73BF8941C0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978CA-01E0-4027-9E34-5A9CCF825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03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pitchFamily="34" charset="0"/>
              </a:defRPr>
            </a:lvl1pPr>
          </a:lstStyle>
          <a:p>
            <a:pPr>
              <a:defRPr/>
            </a:pPr>
            <a:fld id="{C790167D-CCA6-44BD-B0DB-F11B32B88F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61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309311-C505-47F0-991D-B81F8897DA63}" type="slidenum">
              <a:rPr lang="en-US" sz="1200" baseline="0"/>
              <a:pPr algn="r"/>
              <a:t>1</a:t>
            </a:fld>
            <a:endParaRPr lang="en-US" sz="1200" baseline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Commissioner of Economic Planning;</a:t>
            </a:r>
            <a:r>
              <a:rPr lang="en-US" baseline="0" dirty="0" smtClean="0">
                <a:ea typeface="ＭＳ Ｐゴシック" pitchFamily="34" charset="-128"/>
              </a:rPr>
              <a:t> Kaduna State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8C9B7-BBB5-4766-9D31-9C840772E124}" type="slidenum">
              <a:rPr lang="en-US" smtClean="0">
                <a:latin typeface="Arial" charset="0"/>
              </a:rPr>
              <a:pPr/>
              <a:t>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Defining goals</a:t>
            </a:r>
            <a:r>
              <a:rPr lang="en-US" dirty="0" smtClean="0"/>
              <a:t>, theory of change, IBA, etc.</a:t>
            </a:r>
          </a:p>
          <a:p>
            <a:r>
              <a:rPr lang="en-US" b="1" dirty="0" smtClean="0"/>
              <a:t>Define approach</a:t>
            </a:r>
            <a:r>
              <a:rPr lang="en-US" dirty="0" smtClean="0"/>
              <a:t>, resources, etc.</a:t>
            </a:r>
          </a:p>
          <a:p>
            <a:r>
              <a:rPr lang="en-US" b="1" dirty="0" smtClean="0"/>
              <a:t>Select team</a:t>
            </a:r>
            <a:r>
              <a:rPr lang="en-US" dirty="0" smtClean="0"/>
              <a:t>: partners, staff, contractors, etc.</a:t>
            </a:r>
          </a:p>
          <a:p>
            <a:r>
              <a:rPr lang="en-US" b="1" dirty="0" smtClean="0"/>
              <a:t>Manage</a:t>
            </a:r>
            <a:r>
              <a:rPr lang="en-US" dirty="0" smtClean="0"/>
              <a:t> the initiative: programs, projects, activities, tasks, etc.</a:t>
            </a:r>
          </a:p>
          <a:p>
            <a:r>
              <a:rPr lang="en-US" b="1" dirty="0" smtClean="0"/>
              <a:t>Monitor</a:t>
            </a:r>
            <a:r>
              <a:rPr lang="en-US" dirty="0" smtClean="0"/>
              <a:t> the initiative: specific indicators for impact, outcomes, etc. rolled-up across sectors, partners, geographies, etc.</a:t>
            </a:r>
          </a:p>
          <a:p>
            <a:r>
              <a:rPr lang="en-US" b="1" dirty="0" smtClean="0"/>
              <a:t>Evaluations</a:t>
            </a:r>
            <a:r>
              <a:rPr lang="en-US" dirty="0" smtClean="0"/>
              <a:t>: design, management, outcomes, impact,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0167D-CCA6-44BD-B0DB-F11B32B88F8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0167D-CCA6-44BD-B0DB-F11B32B88F8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</a:t>
            </a:r>
            <a:fld id="{C253DE62-A6DA-44BF-A150-5D5A90A1EB91}" type="slidenum">
              <a:rPr lang="en-US"/>
              <a:pPr>
                <a:defRPr/>
              </a:pPr>
              <a:t>‹#›</a:t>
            </a:fld>
            <a:r>
              <a:rPr lang="en-US" dirty="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</a:t>
            </a:r>
            <a:fld id="{06700F93-D3EE-4DE3-A2E4-377CB3CC9C5D}" type="slidenum">
              <a:rPr lang="en-US"/>
              <a:pPr>
                <a:defRPr/>
              </a:pPr>
              <a:t>‹#›</a:t>
            </a:fld>
            <a:r>
              <a:rPr lang="en-US" dirty="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</a:t>
            </a:r>
            <a:fld id="{5C3934B2-9F62-4F4C-B48E-8EBDD6F91426}" type="slidenum">
              <a:rPr lang="en-US"/>
              <a:pPr>
                <a:defRPr/>
              </a:pPr>
              <a:t>‹#›</a:t>
            </a:fld>
            <a:r>
              <a:rPr lang="en-US" dirty="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8001000" cy="1470025"/>
          </a:xfrm>
        </p:spPr>
        <p:txBody>
          <a:bodyPr>
            <a:normAutofit/>
          </a:bodyPr>
          <a:lstStyle>
            <a:lvl1pPr>
              <a:defRPr sz="4200">
                <a:solidFill>
                  <a:srgbClr val="1D375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858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CC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770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16FA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</a:t>
            </a:r>
            <a:fld id="{1F7458C8-C8F8-4960-BD1C-1B410469A2C3}" type="slidenum">
              <a:rPr lang="en-US"/>
              <a:pPr>
                <a:defRPr/>
              </a:pPr>
              <a:t>‹#›</a:t>
            </a:fld>
            <a:r>
              <a:rPr lang="en-US" dirty="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</a:t>
            </a:r>
            <a:fld id="{EC2AA5F4-2EA7-4845-82D7-A7625CB773CA}" type="slidenum">
              <a:rPr lang="en-US"/>
              <a:pPr>
                <a:defRPr/>
              </a:pPr>
              <a:t>‹#›</a:t>
            </a:fld>
            <a:r>
              <a:rPr lang="en-US" dirty="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</a:t>
            </a:r>
            <a:fld id="{381E628A-0DFB-4365-B0C3-9A40AC008B9D}" type="slidenum">
              <a:rPr lang="en-US"/>
              <a:pPr>
                <a:defRPr/>
              </a:pPr>
              <a:t>‹#›</a:t>
            </a:fld>
            <a:r>
              <a:rPr lang="en-US" dirty="0"/>
              <a:t>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</a:t>
            </a:r>
            <a:fld id="{EF4237B7-1857-45D9-B6D6-B232D2958A2F}" type="slidenum">
              <a:rPr lang="en-US"/>
              <a:pPr>
                <a:defRPr/>
              </a:pPr>
              <a:t>‹#›</a:t>
            </a:fld>
            <a:r>
              <a:rPr lang="en-US" dirty="0"/>
              <a:t>-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</a:t>
            </a:r>
            <a:fld id="{E40BBE14-0997-4550-B93A-0AA9426384E2}" type="slidenum">
              <a:rPr lang="en-US"/>
              <a:pPr>
                <a:defRPr/>
              </a:pPr>
              <a:t>‹#›</a:t>
            </a:fld>
            <a:r>
              <a:rPr lang="en-US" dirty="0"/>
              <a:t>-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</a:t>
            </a:r>
            <a:fld id="{F4E84309-0A76-4A14-9E21-DE96A1CDB6E9}" type="slidenum">
              <a:rPr lang="en-US"/>
              <a:pPr>
                <a:defRPr/>
              </a:pPr>
              <a:t>‹#›</a:t>
            </a:fld>
            <a:r>
              <a:rPr lang="en-US" dirty="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</a:t>
            </a:r>
            <a:fld id="{74CD7EAB-A112-47E6-8B38-6021059724F2}" type="slidenum">
              <a:rPr lang="en-US"/>
              <a:pPr>
                <a:defRPr/>
              </a:pPr>
              <a:t>‹#›</a:t>
            </a:fld>
            <a:r>
              <a:rPr lang="en-US" dirty="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</a:t>
            </a:r>
            <a:fld id="{45DFCE96-CCA0-4EBD-9837-E5BD4416C406}" type="slidenum">
              <a:rPr lang="en-US"/>
              <a:pPr>
                <a:defRPr/>
              </a:pPr>
              <a:t>‹#›</a:t>
            </a:fld>
            <a:r>
              <a:rPr lang="en-US" dirty="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 baseline="0">
                <a:solidFill>
                  <a:srgbClr val="6DD5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-</a:t>
            </a:r>
            <a:fld id="{B55565B9-8E69-46B2-A47C-56BEDDC9CFD1}" type="slidenum">
              <a:rPr lang="en-US"/>
              <a:pPr>
                <a:defRPr/>
              </a:pPr>
              <a:t>‹#›</a:t>
            </a:fld>
            <a:r>
              <a:rPr lang="en-US" dirty="0"/>
              <a:t>-</a:t>
            </a:r>
          </a:p>
        </p:txBody>
      </p:sp>
      <p:pic>
        <p:nvPicPr>
          <p:cNvPr id="6" name="Picture 5" descr="PPD graphic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33400" y="1066800"/>
            <a:ext cx="4800600" cy="8120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Newdea_PPT_Insid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207963"/>
            <a:ext cx="9144000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5285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fld id="{4FB77F7C-FA1F-44CF-AFF3-59E870349FD2}" type="slidenum">
              <a:rPr lang="en-US" smtClean="0"/>
              <a:pPr lvl="4"/>
              <a:t>‹#›</a:t>
            </a:fld>
            <a:endParaRPr lang="en-US" smtClean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537325"/>
            <a:ext cx="1524000" cy="32067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rgbClr val="6DD5FF"/>
                </a:solidFill>
                <a:latin typeface="Trebuchet MS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>
                <a:ea typeface="+mn-ea"/>
              </a:rPr>
              <a:t>©2014 Newdea, Inc. 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05800" y="6492875"/>
            <a:ext cx="838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E258C3C-EEBD-4FE9-BD91-8AFF00BC2E3A}" type="slidenum">
              <a:rPr lang="en-US" baseline="0" smtClean="0">
                <a:solidFill>
                  <a:schemeClr val="bg1"/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aseline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10" name="Picture 9" descr="PPD graphic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320164" y="6372225"/>
            <a:ext cx="2280036" cy="3856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16FAC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16FAC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16FAC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16FAC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16FAC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116FAC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116FAC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116FAC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116FAC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1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microsoft.com/office/2007/relationships/media" Target="../media/media16.wma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audio" Target="../media/media15.wma"/><Relationship Id="rId16" Type="http://schemas.openxmlformats.org/officeDocument/2006/relationships/image" Target="../media/image14.png"/><Relationship Id="rId1" Type="http://schemas.microsoft.com/office/2007/relationships/media" Target="../media/media15.wma"/><Relationship Id="rId6" Type="http://schemas.openxmlformats.org/officeDocument/2006/relationships/image" Target="../media/image25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9.png"/><Relationship Id="rId10" Type="http://schemas.openxmlformats.org/officeDocument/2006/relationships/image" Target="../media/image12.png"/><Relationship Id="rId4" Type="http://schemas.openxmlformats.org/officeDocument/2006/relationships/audio" Target="../media/media16.wma"/><Relationship Id="rId9" Type="http://schemas.openxmlformats.org/officeDocument/2006/relationships/image" Target="../media/image11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audio" Target="../media/media17.wma"/><Relationship Id="rId7" Type="http://schemas.openxmlformats.org/officeDocument/2006/relationships/image" Target="../media/image9.png"/><Relationship Id="rId12" Type="http://schemas.openxmlformats.org/officeDocument/2006/relationships/image" Target="../media/image32.png"/><Relationship Id="rId2" Type="http://schemas.microsoft.com/office/2007/relationships/media" Target="../media/media17.wma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0.wma"/><Relationship Id="rId7" Type="http://schemas.openxmlformats.org/officeDocument/2006/relationships/image" Target="../media/image14.png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hyperlink" Target="mailto:training@newdea.com" TargetMode="External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0.wma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1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media4.wma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microsoft.com/office/2007/relationships/media" Target="../media/media4.wma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2.png"/><Relationship Id="rId5" Type="http://schemas.openxmlformats.org/officeDocument/2006/relationships/audio" Target="../media/media5.wma"/><Relationship Id="rId10" Type="http://schemas.openxmlformats.org/officeDocument/2006/relationships/image" Target="../media/image11.png"/><Relationship Id="rId4" Type="http://schemas.microsoft.com/office/2007/relationships/media" Target="../media/media5.wma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2.png"/><Relationship Id="rId3" Type="http://schemas.openxmlformats.org/officeDocument/2006/relationships/audio" Target="../media/media6.wma"/><Relationship Id="rId7" Type="http://schemas.openxmlformats.org/officeDocument/2006/relationships/audio" Target="../media/media8.wma"/><Relationship Id="rId12" Type="http://schemas.openxmlformats.org/officeDocument/2006/relationships/image" Target="../media/image11.png"/><Relationship Id="rId2" Type="http://schemas.microsoft.com/office/2007/relationships/media" Target="../media/media6.wma"/><Relationship Id="rId1" Type="http://schemas.openxmlformats.org/officeDocument/2006/relationships/tags" Target="../tags/tag2.xml"/><Relationship Id="rId6" Type="http://schemas.microsoft.com/office/2007/relationships/media" Target="../media/media8.wma"/><Relationship Id="rId11" Type="http://schemas.openxmlformats.org/officeDocument/2006/relationships/image" Target="../media/image10.png"/><Relationship Id="rId5" Type="http://schemas.openxmlformats.org/officeDocument/2006/relationships/audio" Target="../media/media7.wma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media" Target="../media/media7.wma"/><Relationship Id="rId9" Type="http://schemas.openxmlformats.org/officeDocument/2006/relationships/image" Target="../media/image17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png"/><Relationship Id="rId3" Type="http://schemas.microsoft.com/office/2007/relationships/media" Target="../media/media10.wma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1.png"/><Relationship Id="rId4" Type="http://schemas.openxmlformats.org/officeDocument/2006/relationships/audio" Target="../media/media10.wma"/><Relationship Id="rId9" Type="http://schemas.openxmlformats.org/officeDocument/2006/relationships/image" Target="../media/image10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2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2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3768725" y="3506788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sz="3000" baseline="0" dirty="0">
              <a:solidFill>
                <a:srgbClr val="6DD5FF"/>
              </a:solidFill>
            </a:endParaRPr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838200" y="5970588"/>
            <a:ext cx="678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aseline="0" smtClean="0">
                <a:solidFill>
                  <a:schemeClr val="bg1"/>
                </a:solidFill>
                <a:latin typeface="Trebuchet MS" pitchFamily="34" charset="0"/>
              </a:rPr>
              <a:t>4 March </a:t>
            </a:r>
            <a:r>
              <a:rPr lang="en-US" sz="1800" baseline="0" dirty="0" smtClean="0">
                <a:solidFill>
                  <a:schemeClr val="bg1"/>
                </a:solidFill>
                <a:latin typeface="Trebuchet MS" pitchFamily="34" charset="0"/>
              </a:rPr>
              <a:t>2014</a:t>
            </a:r>
            <a:endParaRPr lang="en-US" sz="1800" baseline="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6" name="Frame 1 Voice-over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2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 cstate="print"/>
          <a:srcRect l="6863" t="14119" r="6863" b="7844"/>
          <a:stretch>
            <a:fillRect/>
          </a:stretch>
        </p:blipFill>
        <p:spPr bwMode="auto">
          <a:xfrm>
            <a:off x="2971800" y="685800"/>
            <a:ext cx="5773320" cy="507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394115" y="749747"/>
            <a:ext cx="2425285" cy="44513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u="sng" dirty="0" smtClean="0"/>
              <a:t>Role-based dashboards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Aggregate &amp; summarize information across PPD geographies, sectors, programs, etc.</a:t>
            </a:r>
          </a:p>
        </p:txBody>
      </p:sp>
      <p:sp>
        <p:nvSpPr>
          <p:cNvPr id="18" name="Oval 17"/>
          <p:cNvSpPr/>
          <p:nvPr/>
        </p:nvSpPr>
        <p:spPr>
          <a:xfrm>
            <a:off x="8002769" y="248717"/>
            <a:ext cx="838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 cstate="print"/>
          <a:srcRect l="16647" t="5518" r="16647" b="27586"/>
          <a:stretch>
            <a:fillRect/>
          </a:stretch>
        </p:blipFill>
        <p:spPr bwMode="auto">
          <a:xfrm>
            <a:off x="7762221" y="314452"/>
            <a:ext cx="373727" cy="3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 l="16364" t="6358" r="16364" b="12715"/>
          <a:stretch>
            <a:fillRect/>
          </a:stretch>
        </p:blipFill>
        <p:spPr bwMode="auto">
          <a:xfrm>
            <a:off x="8216533" y="7715"/>
            <a:ext cx="383434" cy="3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7" cstate="print"/>
          <a:srcRect l="10529" t="13975" r="12387" b="12152"/>
          <a:stretch>
            <a:fillRect/>
          </a:stretch>
        </p:blipFill>
        <p:spPr bwMode="auto">
          <a:xfrm>
            <a:off x="8680860" y="321841"/>
            <a:ext cx="386940" cy="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11365" y="800716"/>
            <a:ext cx="466344" cy="45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9" cstate="print"/>
          <a:srcRect l="4823" t="5217" r="4823" b="8348"/>
          <a:stretch>
            <a:fillRect/>
          </a:stretch>
        </p:blipFill>
        <p:spPr bwMode="auto">
          <a:xfrm>
            <a:off x="7831602" y="780348"/>
            <a:ext cx="582297" cy="51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832622" y="905917"/>
            <a:ext cx="561372" cy="20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Reporting</a:t>
            </a:r>
            <a:endParaRPr lang="en-US" sz="1100" dirty="0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95600" y="609600"/>
            <a:ext cx="1981200" cy="19050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2209800"/>
            <a:ext cx="5486400" cy="17526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3429000"/>
            <a:ext cx="2514600" cy="19050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Slide 10 Voice-over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144000" y="5486400"/>
            <a:ext cx="304800" cy="304800"/>
          </a:xfrm>
          <a:prstGeom prst="rect">
            <a:avLst/>
          </a:prstGeom>
        </p:spPr>
      </p:pic>
      <p:pic>
        <p:nvPicPr>
          <p:cNvPr id="17" name="Slide 10 Voice-over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1440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Project Dashboard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 l="1505" t="13925" r="1505" b="6962"/>
          <a:stretch>
            <a:fillRect/>
          </a:stretch>
        </p:blipFill>
        <p:spPr bwMode="auto">
          <a:xfrm>
            <a:off x="1676400" y="1033151"/>
            <a:ext cx="5791890" cy="5105400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2570611" y="2286000"/>
            <a:ext cx="2991989" cy="54864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0" dirty="0" smtClean="0"/>
              <a:t>M&amp;E activities and key indicators</a:t>
            </a:r>
            <a:endParaRPr lang="en-US" sz="1600" baseline="0" dirty="0"/>
          </a:p>
        </p:txBody>
      </p:sp>
      <p:sp>
        <p:nvSpPr>
          <p:cNvPr id="6" name="Rectangular Callout 5"/>
          <p:cNvSpPr/>
          <p:nvPr/>
        </p:nvSpPr>
        <p:spPr>
          <a:xfrm>
            <a:off x="2514599" y="3306730"/>
            <a:ext cx="2209801" cy="54864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0" dirty="0" smtClean="0"/>
              <a:t>Track income/revenue, budgets and actuals</a:t>
            </a:r>
            <a:endParaRPr lang="en-US" sz="1600" baseline="0" dirty="0"/>
          </a:p>
        </p:txBody>
      </p:sp>
      <p:sp>
        <p:nvSpPr>
          <p:cNvPr id="7" name="Rectangular Callout 6"/>
          <p:cNvSpPr/>
          <p:nvPr/>
        </p:nvSpPr>
        <p:spPr>
          <a:xfrm>
            <a:off x="2799211" y="4228206"/>
            <a:ext cx="2763389" cy="54864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0" dirty="0" smtClean="0"/>
              <a:t>Capture the “human element” and automate reporting</a:t>
            </a:r>
            <a:endParaRPr lang="en-US" sz="1600" baseline="0" dirty="0"/>
          </a:p>
        </p:txBody>
      </p:sp>
      <p:sp>
        <p:nvSpPr>
          <p:cNvPr id="8" name="Rectangular Callout 7"/>
          <p:cNvSpPr/>
          <p:nvPr/>
        </p:nvSpPr>
        <p:spPr>
          <a:xfrm>
            <a:off x="2209800" y="4921101"/>
            <a:ext cx="2342010" cy="548640"/>
          </a:xfrm>
          <a:prstGeom prst="wedgeRectCallout">
            <a:avLst>
              <a:gd name="adj1" fmla="val -26001"/>
              <a:gd name="adj2" fmla="val 60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0" dirty="0" smtClean="0"/>
              <a:t>Delegate with alignment and accountability</a:t>
            </a:r>
            <a:endParaRPr lang="en-US" sz="1600" baseline="0" dirty="0"/>
          </a:p>
        </p:txBody>
      </p:sp>
      <p:sp>
        <p:nvSpPr>
          <p:cNvPr id="9" name="Rectangular Callout 8"/>
          <p:cNvSpPr/>
          <p:nvPr/>
        </p:nvSpPr>
        <p:spPr>
          <a:xfrm>
            <a:off x="3027810" y="1034901"/>
            <a:ext cx="3372990" cy="54864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0" dirty="0" smtClean="0"/>
              <a:t>Track PPD endeavors, implementation approach, team members, etc.</a:t>
            </a:r>
            <a:endParaRPr lang="en-US" sz="1600" baseline="0" dirty="0"/>
          </a:p>
        </p:txBody>
      </p:sp>
      <p:sp>
        <p:nvSpPr>
          <p:cNvPr id="10" name="Oval 9"/>
          <p:cNvSpPr/>
          <p:nvPr/>
        </p:nvSpPr>
        <p:spPr>
          <a:xfrm>
            <a:off x="8002769" y="248717"/>
            <a:ext cx="838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/>
          <a:srcRect l="16647" t="5518" r="16647" b="27586"/>
          <a:stretch>
            <a:fillRect/>
          </a:stretch>
        </p:blipFill>
        <p:spPr bwMode="auto">
          <a:xfrm>
            <a:off x="7762221" y="314452"/>
            <a:ext cx="373727" cy="3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 cstate="print">
            <a:lum/>
          </a:blip>
          <a:srcRect l="16364" t="6358" r="16364" b="12715"/>
          <a:stretch>
            <a:fillRect/>
          </a:stretch>
        </p:blipFill>
        <p:spPr bwMode="auto">
          <a:xfrm>
            <a:off x="8216533" y="7715"/>
            <a:ext cx="383434" cy="3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9" cstate="print"/>
          <a:srcRect l="10529" t="13975" r="12387" b="12152"/>
          <a:stretch>
            <a:fillRect/>
          </a:stretch>
        </p:blipFill>
        <p:spPr bwMode="auto">
          <a:xfrm>
            <a:off x="8680860" y="321841"/>
            <a:ext cx="386940" cy="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11365" y="800716"/>
            <a:ext cx="466344" cy="45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1" cstate="print"/>
          <a:srcRect l="4823" t="5217" r="4823" b="8348"/>
          <a:stretch>
            <a:fillRect/>
          </a:stretch>
        </p:blipFill>
        <p:spPr bwMode="auto">
          <a:xfrm>
            <a:off x="7831602" y="780348"/>
            <a:ext cx="582297" cy="51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821989" y="895284"/>
            <a:ext cx="561372" cy="20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Reporting</a:t>
            </a:r>
            <a:endParaRPr lang="en-US" sz="11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95449" y="1190625"/>
            <a:ext cx="640461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Impact report - Page 1.png"/>
          <p:cNvPicPr>
            <a:picLocks noChangeAspect="1"/>
          </p:cNvPicPr>
          <p:nvPr/>
        </p:nvPicPr>
        <p:blipFill>
          <a:blip r:embed="rId12" cstate="print"/>
          <a:srcRect t="1352"/>
          <a:stretch>
            <a:fillRect/>
          </a:stretch>
        </p:blipFill>
        <p:spPr>
          <a:xfrm>
            <a:off x="313664" y="-21266"/>
            <a:ext cx="4976653" cy="621326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2" name="Sun 21"/>
          <p:cNvSpPr/>
          <p:nvPr/>
        </p:nvSpPr>
        <p:spPr>
          <a:xfrm>
            <a:off x="4152006" y="4614532"/>
            <a:ext cx="838200" cy="685800"/>
          </a:xfrm>
          <a:prstGeom prst="sun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Impact Report - Page 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56406" y="637942"/>
            <a:ext cx="5190477" cy="494285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 cstate="print"/>
          <a:srcRect t="5373" b="19701"/>
          <a:stretch>
            <a:fillRect/>
          </a:stretch>
        </p:blipFill>
        <p:spPr bwMode="auto">
          <a:xfrm>
            <a:off x="2227471" y="1529288"/>
            <a:ext cx="5143500" cy="382499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5" name="Picture 24" descr="Impact Report - Page 4.png"/>
          <p:cNvPicPr>
            <a:picLocks noChangeAspect="1"/>
          </p:cNvPicPr>
          <p:nvPr/>
        </p:nvPicPr>
        <p:blipFill>
          <a:blip r:embed="rId15" cstate="print"/>
          <a:srcRect b="12875"/>
          <a:stretch>
            <a:fillRect/>
          </a:stretch>
        </p:blipFill>
        <p:spPr>
          <a:xfrm>
            <a:off x="3457292" y="1853249"/>
            <a:ext cx="5142857" cy="433135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8" name="Slide 11a Voice-over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9144000" y="5181600"/>
            <a:ext cx="304800" cy="304800"/>
          </a:xfrm>
          <a:prstGeom prst="rect">
            <a:avLst/>
          </a:prstGeom>
        </p:spPr>
      </p:pic>
      <p:pic>
        <p:nvPicPr>
          <p:cNvPr id="26" name="Slide 11-2 Voice-over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9144000" y="5638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343"/>
      </p:ext>
    </p:extLst>
  </p:cSld>
  <p:clrMapOvr>
    <a:masterClrMapping/>
  </p:clrMapOvr>
  <p:transition advTm="3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371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46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1200" t="8533" r="2400" b="4267"/>
          <a:stretch>
            <a:fillRect/>
          </a:stretch>
        </p:blipFill>
        <p:spPr bwMode="auto">
          <a:xfrm>
            <a:off x="237969" y="1479380"/>
            <a:ext cx="8667906" cy="441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93688" y="76200"/>
            <a:ext cx="7326312" cy="1143000"/>
          </a:xfrm>
        </p:spPr>
        <p:txBody>
          <a:bodyPr/>
          <a:lstStyle/>
          <a:p>
            <a:r>
              <a:rPr lang="en-US" dirty="0" smtClean="0"/>
              <a:t>Efficient Reporting – Internally &amp; Externally </a:t>
            </a:r>
            <a:r>
              <a:rPr lang="en-US" i="1" dirty="0" smtClean="0"/>
              <a:t>for Transparency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2819400" y="3124200"/>
            <a:ext cx="5410200" cy="2133600"/>
          </a:xfrm>
          <a:prstGeom prst="cloudCallout">
            <a:avLst>
              <a:gd name="adj1" fmla="val -66279"/>
              <a:gd name="adj2" fmla="val -75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000" b="1" baseline="0" dirty="0" smtClean="0"/>
              <a:t>Summarize  projects and expenditures by any category/structure desired (projects, geography, sector, etc.)</a:t>
            </a:r>
            <a:endParaRPr lang="en-US" sz="2000" b="1" baseline="0" dirty="0"/>
          </a:p>
        </p:txBody>
      </p:sp>
      <p:sp>
        <p:nvSpPr>
          <p:cNvPr id="7" name="Oval 6"/>
          <p:cNvSpPr/>
          <p:nvPr/>
        </p:nvSpPr>
        <p:spPr>
          <a:xfrm>
            <a:off x="8002769" y="248717"/>
            <a:ext cx="838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 l="16647" t="5518" r="16647" b="27586"/>
          <a:stretch>
            <a:fillRect/>
          </a:stretch>
        </p:blipFill>
        <p:spPr bwMode="auto">
          <a:xfrm>
            <a:off x="7762221" y="314452"/>
            <a:ext cx="373727" cy="3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>
            <a:lum/>
          </a:blip>
          <a:srcRect l="16364" t="6358" r="16364" b="12715"/>
          <a:stretch>
            <a:fillRect/>
          </a:stretch>
        </p:blipFill>
        <p:spPr bwMode="auto">
          <a:xfrm>
            <a:off x="8216533" y="7715"/>
            <a:ext cx="383434" cy="3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/>
          <a:srcRect l="10529" t="13975" r="12387" b="12152"/>
          <a:stretch>
            <a:fillRect/>
          </a:stretch>
        </p:blipFill>
        <p:spPr bwMode="auto">
          <a:xfrm>
            <a:off x="8680860" y="321841"/>
            <a:ext cx="386940" cy="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11365" y="800716"/>
            <a:ext cx="466344" cy="45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1" cstate="print"/>
          <a:srcRect l="4823" t="5217" r="4823" b="8348"/>
          <a:stretch>
            <a:fillRect/>
          </a:stretch>
        </p:blipFill>
        <p:spPr bwMode="auto">
          <a:xfrm>
            <a:off x="7831602" y="780348"/>
            <a:ext cx="582297" cy="51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 b="41600"/>
          <a:stretch>
            <a:fillRect/>
          </a:stretch>
        </p:blipFill>
        <p:spPr bwMode="auto">
          <a:xfrm>
            <a:off x="152399" y="1371600"/>
            <a:ext cx="88146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ular Callout 14"/>
          <p:cNvSpPr/>
          <p:nvPr/>
        </p:nvSpPr>
        <p:spPr>
          <a:xfrm>
            <a:off x="660627" y="2337176"/>
            <a:ext cx="2844573" cy="787024"/>
          </a:xfrm>
          <a:prstGeom prst="wedgeRectCallout">
            <a:avLst>
              <a:gd name="adj1" fmla="val -35111"/>
              <a:gd name="adj2" fmla="val 77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0" dirty="0" smtClean="0"/>
              <a:t>… and create custom reports against your organization’s data</a:t>
            </a:r>
            <a:endParaRPr lang="en-US" sz="1600" baseline="0" dirty="0"/>
          </a:p>
        </p:txBody>
      </p:sp>
      <p:pic>
        <p:nvPicPr>
          <p:cNvPr id="16" name="Slide 12 Voice-over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144000" y="6172200"/>
            <a:ext cx="304800" cy="304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21989" y="895284"/>
            <a:ext cx="561372" cy="20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Reporting</a:t>
            </a:r>
            <a:endParaRPr lang="en-US" sz="11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Tm="200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969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8001000" cy="510539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 smtClean="0"/>
              <a:t>Newdea has partnered with The World Bank, allocating 200 licenses/seats to the PPD endeavor.</a:t>
            </a:r>
            <a:br>
              <a:rPr lang="en-US" sz="36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3600" dirty="0" smtClean="0"/>
              <a:t>The first organizations to sign-up and complete training will receive free licenses for one year.</a:t>
            </a:r>
            <a:br>
              <a:rPr lang="en-US" sz="36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3600" dirty="0" smtClean="0"/>
              <a:t>Training costs are paid by each PPD Coordination Unit.</a:t>
            </a:r>
            <a:endParaRPr lang="en-US" sz="3600" dirty="0"/>
          </a:p>
        </p:txBody>
      </p:sp>
      <p:pic>
        <p:nvPicPr>
          <p:cNvPr id="5" name="Slide 13 Voice-over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1440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Learn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938"/>
            <a:ext cx="8229600" cy="3581400"/>
          </a:xfrm>
        </p:spPr>
        <p:txBody>
          <a:bodyPr/>
          <a:lstStyle/>
          <a:p>
            <a:r>
              <a:rPr lang="en-US" dirty="0" smtClean="0"/>
              <a:t>Four webinar sessions scheduled for in-depth demonstration and discussion:</a:t>
            </a:r>
          </a:p>
          <a:p>
            <a:pPr lvl="1"/>
            <a:r>
              <a:rPr lang="en-US" dirty="0" smtClean="0"/>
              <a:t>0200 – 0330 GMT (convenient for Asia)</a:t>
            </a:r>
          </a:p>
          <a:p>
            <a:pPr lvl="2"/>
            <a:r>
              <a:rPr lang="en-US" dirty="0" smtClean="0"/>
              <a:t>Tuesday, 18 March</a:t>
            </a:r>
          </a:p>
          <a:p>
            <a:pPr lvl="2"/>
            <a:r>
              <a:rPr lang="en-US" dirty="0" smtClean="0"/>
              <a:t>Thursday, 27 March</a:t>
            </a:r>
          </a:p>
          <a:p>
            <a:pPr lvl="1"/>
            <a:r>
              <a:rPr lang="en-US" dirty="0" smtClean="0"/>
              <a:t>1400 – 1530 GMT (convenient for NA, SA, EU, Africa)</a:t>
            </a:r>
          </a:p>
          <a:p>
            <a:pPr lvl="2"/>
            <a:r>
              <a:rPr lang="en-US" dirty="0" smtClean="0"/>
              <a:t>Thursday, 20 March</a:t>
            </a:r>
          </a:p>
          <a:p>
            <a:pPr lvl="2"/>
            <a:r>
              <a:rPr lang="en-US" dirty="0" smtClean="0"/>
              <a:t>Tuesday, 25 March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1405287" y="4946206"/>
            <a:ext cx="6299796" cy="9190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rnd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>
            <a:outerShdw blurRad="292100" dist="114300" dir="2700000" sx="102000" sy="102000" algn="tl" rotWithShape="0">
              <a:prstClr val="black">
                <a:alpha val="59000"/>
              </a:prstClr>
            </a:outerShdw>
          </a:effectLst>
        </p:spPr>
        <p:txBody>
          <a:bodyPr anchor="ctr"/>
          <a:lstStyle/>
          <a:p>
            <a:pPr algn="ctr" eaLnBrk="0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baseline="0" dirty="0" smtClean="0">
                <a:solidFill>
                  <a:srgbClr val="116FAC"/>
                </a:solidFill>
                <a:latin typeface="Trebuchet MS" pitchFamily="34" charset="0"/>
                <a:ea typeface="+mj-ea"/>
                <a:cs typeface="+mj-cs"/>
              </a:rPr>
              <a:t>Register for a webinar by e-mailing us at </a:t>
            </a:r>
            <a:r>
              <a:rPr lang="en-US" b="1" baseline="0" dirty="0" smtClean="0">
                <a:solidFill>
                  <a:srgbClr val="116FAC"/>
                </a:solidFill>
                <a:latin typeface="Trebuchet MS" pitchFamily="34" charset="0"/>
                <a:ea typeface="+mj-ea"/>
                <a:cs typeface="+mj-cs"/>
                <a:hlinkClick r:id="rId6"/>
              </a:rPr>
              <a:t>training@newdea.com</a:t>
            </a:r>
            <a:r>
              <a:rPr lang="en-US" b="1" baseline="0" dirty="0" smtClean="0">
                <a:solidFill>
                  <a:srgbClr val="116FAC"/>
                </a:solidFill>
                <a:latin typeface="Trebuchet MS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7" name="Slide 14 Voice-over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144000" y="5791200"/>
            <a:ext cx="304800" cy="304800"/>
          </a:xfrm>
          <a:prstGeom prst="rect">
            <a:avLst/>
          </a:prstGeom>
        </p:spPr>
      </p:pic>
      <p:pic>
        <p:nvPicPr>
          <p:cNvPr id="8" name="Slide 14-1 Voice-over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144000" y="518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4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1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851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1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tstremler\AppData\Local\Microsoft\Windows\Temporary Internet Files\Content.Outlook\7XPSVB5L\PlayersOfConvergence_v1 (2).jpg"/>
          <p:cNvPicPr>
            <a:picLocks noChangeAspect="1" noChangeArrowheads="1"/>
          </p:cNvPicPr>
          <p:nvPr/>
        </p:nvPicPr>
        <p:blipFill>
          <a:blip r:embed="rId5" cstate="print"/>
          <a:srcRect l="9091" t="5904" r="10001" b="9905"/>
          <a:stretch>
            <a:fillRect/>
          </a:stretch>
        </p:blipFill>
        <p:spPr bwMode="auto">
          <a:xfrm>
            <a:off x="5181600" y="16002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543800" cy="2362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Global, On-Line, Customizable</a:t>
            </a:r>
            <a:br>
              <a:rPr lang="en-US" sz="3200" dirty="0" smtClean="0"/>
            </a:br>
            <a:r>
              <a:rPr lang="en-US" sz="3200" dirty="0" smtClean="0"/>
              <a:t>Project Management Tool</a:t>
            </a:r>
            <a:br>
              <a:rPr lang="en-US" sz="3200" dirty="0" smtClean="0"/>
            </a:br>
            <a:r>
              <a:rPr lang="en-US" sz="3200" dirty="0" smtClean="0"/>
              <a:t>for</a:t>
            </a:r>
            <a:br>
              <a:rPr lang="en-US" sz="3200" dirty="0" smtClean="0"/>
            </a:br>
            <a:r>
              <a:rPr lang="en-US" sz="3200" dirty="0" smtClean="0"/>
              <a:t>PPD Coordination Units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type="subTitle" idx="1"/>
          </p:nvPr>
        </p:nvSpPr>
        <p:spPr>
          <a:xfrm>
            <a:off x="456225" y="5105400"/>
            <a:ext cx="2895600" cy="60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Outcomes   &gt;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3086100" y="5105400"/>
            <a:ext cx="3238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Transparency   &gt;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5821375" y="5105400"/>
            <a:ext cx="2628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Learning</a:t>
            </a:r>
          </a:p>
        </p:txBody>
      </p:sp>
      <p:pic>
        <p:nvPicPr>
          <p:cNvPr id="10" name="Slide 2 Voice-Over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1440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16647" t="5518" r="16647" b="27586"/>
          <a:stretch>
            <a:fillRect/>
          </a:stretch>
        </p:blipFill>
        <p:spPr bwMode="auto">
          <a:xfrm>
            <a:off x="707034" y="457200"/>
            <a:ext cx="879358" cy="88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 l="16364" t="6358" r="16364" b="12715"/>
          <a:stretch>
            <a:fillRect/>
          </a:stretch>
        </p:blipFill>
        <p:spPr bwMode="auto">
          <a:xfrm>
            <a:off x="2186503" y="1378070"/>
            <a:ext cx="958586" cy="98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/>
          <a:srcRect l="6194" t="12152" r="12387" b="12152"/>
          <a:stretch>
            <a:fillRect/>
          </a:stretch>
        </p:blipFill>
        <p:spPr bwMode="auto">
          <a:xfrm>
            <a:off x="3615434" y="2527268"/>
            <a:ext cx="1081845" cy="102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3609548"/>
            <a:ext cx="1344168" cy="132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 cstate="print"/>
          <a:srcRect l="4823" t="5217" r="4823" b="8348"/>
          <a:stretch>
            <a:fillRect/>
          </a:stretch>
        </p:blipFill>
        <p:spPr bwMode="auto">
          <a:xfrm>
            <a:off x="6857999" y="4643701"/>
            <a:ext cx="1507121" cy="133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00200" y="3801070"/>
            <a:ext cx="373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800" baseline="0" dirty="0" smtClean="0">
                <a:latin typeface="+mn-lt"/>
              </a:rPr>
              <a:t>Conduct formal </a:t>
            </a:r>
            <a:r>
              <a:rPr lang="en-US" sz="1800" b="1" i="1" baseline="0" dirty="0" smtClean="0">
                <a:latin typeface="+mn-lt"/>
              </a:rPr>
              <a:t>evaluations, story-telling, and related learning </a:t>
            </a:r>
            <a:r>
              <a:rPr lang="en-US" sz="1800" baseline="0" dirty="0" smtClean="0">
                <a:latin typeface="+mn-lt"/>
              </a:rPr>
              <a:t>endeavors throughout the lifecycle. </a:t>
            </a:r>
            <a:endParaRPr lang="en-US" sz="1800" baseline="0" dirty="0"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81316" y="2578237"/>
            <a:ext cx="39054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aseline="0" dirty="0" smtClean="0">
                <a:latin typeface="+mn-lt"/>
              </a:rPr>
              <a:t>Define &amp;monitor </a:t>
            </a:r>
            <a:r>
              <a:rPr lang="en-US" sz="1800" b="1" i="1" baseline="0" dirty="0" smtClean="0">
                <a:latin typeface="+mn-lt"/>
              </a:rPr>
              <a:t>activities</a:t>
            </a:r>
            <a:r>
              <a:rPr lang="en-US" sz="1800" b="1" i="1" baseline="0" dirty="0">
                <a:latin typeface="+mn-lt"/>
              </a:rPr>
              <a:t>, indicators, tasks</a:t>
            </a:r>
            <a:r>
              <a:rPr lang="en-US" sz="1800" baseline="0" dirty="0">
                <a:latin typeface="+mn-lt"/>
              </a:rPr>
              <a:t>, </a:t>
            </a:r>
            <a:r>
              <a:rPr lang="en-US" sz="1800" b="1" baseline="0" dirty="0" smtClean="0">
                <a:latin typeface="+mn-lt"/>
              </a:rPr>
              <a:t>budgets</a:t>
            </a:r>
            <a:r>
              <a:rPr lang="en-US" sz="1800" baseline="0" dirty="0" smtClean="0">
                <a:latin typeface="+mn-lt"/>
              </a:rPr>
              <a:t>, etc</a:t>
            </a:r>
            <a:r>
              <a:rPr lang="en-US" sz="1800" baseline="0" dirty="0">
                <a:latin typeface="+mn-lt"/>
              </a:rPr>
              <a:t>. Manage </a:t>
            </a:r>
            <a:r>
              <a:rPr lang="en-US" sz="1800" baseline="0" dirty="0" smtClean="0">
                <a:latin typeface="+mn-lt"/>
              </a:rPr>
              <a:t>lifecycle </a:t>
            </a:r>
            <a:r>
              <a:rPr lang="en-US" sz="1800" baseline="0" dirty="0">
                <a:latin typeface="+mn-lt"/>
              </a:rPr>
              <a:t>for discipline, accountability &amp; </a:t>
            </a:r>
            <a:r>
              <a:rPr lang="en-US" sz="1800" baseline="0" dirty="0" smtClean="0">
                <a:latin typeface="+mn-lt"/>
              </a:rPr>
              <a:t>learning.</a:t>
            </a:r>
            <a:endParaRPr lang="en-US" sz="1800" baseline="0" dirty="0">
              <a:latin typeface="+mn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43000" y="4968813"/>
            <a:ext cx="56943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800" baseline="0" dirty="0" smtClean="0">
                <a:latin typeface="+mn-lt"/>
              </a:rPr>
              <a:t>Use automated impact reports, a library of other reports of create custom reports. Update and track organizational standards, guides, etc. with learnings.</a:t>
            </a:r>
            <a:endParaRPr lang="en-US" sz="1800" baseline="0" dirty="0"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71274" y="1550029"/>
            <a:ext cx="45152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aseline="0" dirty="0" smtClean="0">
                <a:latin typeface="+mn-lt"/>
              </a:rPr>
              <a:t>Create, capture and manage a program across multiple stakeholders.</a:t>
            </a:r>
            <a:endParaRPr lang="en-US" sz="1800" baseline="0" dirty="0"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0860" y="558800"/>
            <a:ext cx="61777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aseline="0" dirty="0" smtClean="0">
                <a:latin typeface="+mn-lt"/>
              </a:rPr>
              <a:t>Easily configure </a:t>
            </a:r>
            <a:r>
              <a:rPr lang="en-US" sz="1800" baseline="0" dirty="0">
                <a:latin typeface="+mn-lt"/>
              </a:rPr>
              <a:t>system to the way </a:t>
            </a:r>
            <a:r>
              <a:rPr lang="en-US" sz="1800" b="1" i="1" baseline="0" dirty="0">
                <a:latin typeface="+mn-lt"/>
              </a:rPr>
              <a:t>you </a:t>
            </a:r>
            <a:r>
              <a:rPr lang="en-US" sz="1800" b="1" i="1" baseline="0" dirty="0" smtClean="0">
                <a:latin typeface="+mn-lt"/>
              </a:rPr>
              <a:t>and your partners work </a:t>
            </a:r>
            <a:r>
              <a:rPr lang="en-US" sz="1800" baseline="0" dirty="0">
                <a:latin typeface="+mn-lt"/>
              </a:rPr>
              <a:t>(</a:t>
            </a:r>
            <a:r>
              <a:rPr lang="en-US" sz="1800" baseline="0" dirty="0" smtClean="0">
                <a:latin typeface="+mn-lt"/>
              </a:rPr>
              <a:t>org, terms, work </a:t>
            </a:r>
            <a:r>
              <a:rPr lang="en-US" sz="1800" baseline="0" dirty="0">
                <a:latin typeface="+mn-lt"/>
              </a:rPr>
              <a:t>flow, </a:t>
            </a:r>
            <a:r>
              <a:rPr lang="en-US" sz="1800" baseline="0" dirty="0" smtClean="0">
                <a:latin typeface="+mn-lt"/>
              </a:rPr>
              <a:t>roles/security, measures, forms, etc.).</a:t>
            </a:r>
            <a:endParaRPr lang="en-US" sz="1800" baseline="0" dirty="0">
              <a:latin typeface="+mn-lt"/>
            </a:endParaRPr>
          </a:p>
        </p:txBody>
      </p:sp>
      <p:pic>
        <p:nvPicPr>
          <p:cNvPr id="14" name="Slide 3 Voice-over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1440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5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3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Your PPD Programs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419225"/>
            <a:ext cx="2514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aseline="0" dirty="0" smtClean="0">
                <a:latin typeface="+mn-lt"/>
              </a:rPr>
              <a:t>Structure programs as you desire.</a:t>
            </a:r>
          </a:p>
          <a:p>
            <a:pPr>
              <a:spcAft>
                <a:spcPts val="1200"/>
              </a:spcAft>
            </a:pPr>
            <a:r>
              <a:rPr lang="en-US" sz="2800" baseline="0" dirty="0" smtClean="0">
                <a:latin typeface="+mn-lt"/>
              </a:rPr>
              <a:t>Get straight to the details of any program… right at your fingertips... from anywhere.</a:t>
            </a:r>
            <a:endParaRPr lang="en-US" sz="2800" baseline="0" dirty="0">
              <a:latin typeface="+mn-lt"/>
            </a:endParaRPr>
          </a:p>
        </p:txBody>
      </p:sp>
      <p:pic>
        <p:nvPicPr>
          <p:cNvPr id="4" name="Picture 3" descr="New Hierarch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6600" y="1371600"/>
            <a:ext cx="5394902" cy="4294233"/>
          </a:xfrm>
          <a:prstGeom prst="rect">
            <a:avLst/>
          </a:prstGeom>
        </p:spPr>
      </p:pic>
      <p:pic>
        <p:nvPicPr>
          <p:cNvPr id="5" name="Picture 4" descr="New Hierarchy.png"/>
          <p:cNvPicPr>
            <a:picLocks noChangeAspect="1"/>
          </p:cNvPicPr>
          <p:nvPr/>
        </p:nvPicPr>
        <p:blipFill>
          <a:blip r:embed="rId7" cstate="print"/>
          <a:srcRect l="28646" t="17047" r="15077" b="13259"/>
          <a:stretch>
            <a:fillRect/>
          </a:stretch>
        </p:blipFill>
        <p:spPr>
          <a:xfrm>
            <a:off x="4831538" y="2094122"/>
            <a:ext cx="3036088" cy="299274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002769" y="248717"/>
            <a:ext cx="838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 cstate="print"/>
          <a:srcRect l="16647" t="5518" r="16647" b="27586"/>
          <a:stretch>
            <a:fillRect/>
          </a:stretch>
        </p:blipFill>
        <p:spPr bwMode="auto">
          <a:xfrm>
            <a:off x="7762221" y="314452"/>
            <a:ext cx="373727" cy="3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 cstate="print">
            <a:lum/>
          </a:blip>
          <a:srcRect l="16364" t="6358" r="16364" b="12715"/>
          <a:stretch>
            <a:fillRect/>
          </a:stretch>
        </p:blipFill>
        <p:spPr bwMode="auto">
          <a:xfrm>
            <a:off x="8216533" y="7715"/>
            <a:ext cx="383434" cy="3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0" cstate="print"/>
          <a:srcRect l="10529" t="13975" r="12387" b="12152"/>
          <a:stretch>
            <a:fillRect/>
          </a:stretch>
        </p:blipFill>
        <p:spPr bwMode="auto">
          <a:xfrm>
            <a:off x="8680860" y="321841"/>
            <a:ext cx="386940" cy="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11365" y="800716"/>
            <a:ext cx="466344" cy="45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2" cstate="print"/>
          <a:srcRect l="4823" t="5217" r="4823" b="8348"/>
          <a:stretch>
            <a:fillRect/>
          </a:stretch>
        </p:blipFill>
        <p:spPr bwMode="auto">
          <a:xfrm>
            <a:off x="7831602" y="780348"/>
            <a:ext cx="582297" cy="51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85032" y="384557"/>
            <a:ext cx="542136" cy="20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Structure</a:t>
            </a:r>
            <a:endParaRPr lang="en-US" sz="1100" dirty="0">
              <a:latin typeface="+mn-lt"/>
            </a:endParaRPr>
          </a:p>
        </p:txBody>
      </p:sp>
      <p:pic>
        <p:nvPicPr>
          <p:cNvPr id="15" name="Slide 4 Voice-over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144000" y="6400800"/>
            <a:ext cx="304800" cy="304800"/>
          </a:xfrm>
          <a:prstGeom prst="rect">
            <a:avLst/>
          </a:prstGeom>
        </p:spPr>
      </p:pic>
      <p:pic>
        <p:nvPicPr>
          <p:cNvPr id="18" name="Slide 4-1 Voice-over.wma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144000" y="6096000"/>
            <a:ext cx="304800" cy="304800"/>
          </a:xfrm>
          <a:prstGeom prst="rect">
            <a:avLst/>
          </a:prstGeom>
        </p:spPr>
      </p:pic>
      <p:pic>
        <p:nvPicPr>
          <p:cNvPr id="16" name="Slide 4-1 Voice-over.wma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9144000" y="56388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27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3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96200" cy="1066800"/>
          </a:xfrm>
        </p:spPr>
        <p:txBody>
          <a:bodyPr/>
          <a:lstStyle/>
          <a:p>
            <a:r>
              <a:rPr lang="en-US" dirty="0" smtClean="0"/>
              <a:t>Collect &amp; Manage Reform Proposals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3521" y="1289953"/>
            <a:ext cx="2514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aseline="0" dirty="0" smtClean="0">
                <a:latin typeface="+mn-lt"/>
              </a:rPr>
              <a:t>Define your programs on your own terms.</a:t>
            </a:r>
          </a:p>
          <a:p>
            <a:pPr>
              <a:spcAft>
                <a:spcPts val="1200"/>
              </a:spcAft>
            </a:pPr>
            <a:r>
              <a:rPr lang="en-US" sz="2800" baseline="0" dirty="0" smtClean="0">
                <a:latin typeface="+mn-lt"/>
              </a:rPr>
              <a:t>Collaborate with stakeholders.</a:t>
            </a:r>
          </a:p>
          <a:p>
            <a:pPr>
              <a:spcAft>
                <a:spcPts val="1200"/>
              </a:spcAft>
            </a:pPr>
            <a:r>
              <a:rPr lang="en-US" sz="2800" baseline="0" dirty="0" smtClean="0">
                <a:latin typeface="+mn-lt"/>
              </a:rPr>
              <a:t>Track activities and progress.</a:t>
            </a:r>
            <a:endParaRPr lang="en-US" sz="2800" baseline="0" dirty="0">
              <a:latin typeface="+mn-lt"/>
            </a:endParaRPr>
          </a:p>
        </p:txBody>
      </p:sp>
      <p:pic>
        <p:nvPicPr>
          <p:cNvPr id="4" name="Picture 3" descr="Updated PPD Program def..png"/>
          <p:cNvPicPr>
            <a:picLocks noChangeAspect="1"/>
          </p:cNvPicPr>
          <p:nvPr/>
        </p:nvPicPr>
        <p:blipFill>
          <a:blip r:embed="rId9" cstate="print"/>
          <a:srcRect t="17978"/>
          <a:stretch>
            <a:fillRect/>
          </a:stretch>
        </p:blipFill>
        <p:spPr>
          <a:xfrm>
            <a:off x="3048000" y="2472579"/>
            <a:ext cx="5550931" cy="2937621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318435" y="2236373"/>
            <a:ext cx="2895600" cy="381000"/>
          </a:xfrm>
          <a:prstGeom prst="wedgeRectCallout">
            <a:avLst>
              <a:gd name="adj1" fmla="val -21961"/>
              <a:gd name="adj2" fmla="val 776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0" dirty="0" smtClean="0"/>
              <a:t>Capture reform proposal details</a:t>
            </a:r>
            <a:endParaRPr lang="en-US" sz="1600" baseline="0" dirty="0"/>
          </a:p>
        </p:txBody>
      </p:sp>
      <p:sp>
        <p:nvSpPr>
          <p:cNvPr id="7" name="Rectangular Callout 6"/>
          <p:cNvSpPr/>
          <p:nvPr/>
        </p:nvSpPr>
        <p:spPr>
          <a:xfrm>
            <a:off x="4648200" y="2743200"/>
            <a:ext cx="2209800" cy="990600"/>
          </a:xfrm>
          <a:prstGeom prst="wedgeRectCallout">
            <a:avLst>
              <a:gd name="adj1" fmla="val 58241"/>
              <a:gd name="adj2" fmla="val -22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0" dirty="0" smtClean="0"/>
              <a:t>Define partners, team members and roles – and track tasks for accountability</a:t>
            </a:r>
            <a:endParaRPr lang="en-US" sz="1600" baseline="0" dirty="0"/>
          </a:p>
        </p:txBody>
      </p:sp>
      <p:sp>
        <p:nvSpPr>
          <p:cNvPr id="8" name="Oval 7"/>
          <p:cNvSpPr/>
          <p:nvPr/>
        </p:nvSpPr>
        <p:spPr>
          <a:xfrm>
            <a:off x="8002769" y="248717"/>
            <a:ext cx="838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0" cstate="print"/>
          <a:srcRect l="16647" t="5518" r="16647" b="27586"/>
          <a:stretch>
            <a:fillRect/>
          </a:stretch>
        </p:blipFill>
        <p:spPr bwMode="auto">
          <a:xfrm>
            <a:off x="7762221" y="314452"/>
            <a:ext cx="373727" cy="3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1" cstate="print">
            <a:lum/>
          </a:blip>
          <a:srcRect l="16364" t="6358" r="16364" b="12715"/>
          <a:stretch>
            <a:fillRect/>
          </a:stretch>
        </p:blipFill>
        <p:spPr bwMode="auto">
          <a:xfrm>
            <a:off x="8216533" y="7715"/>
            <a:ext cx="383434" cy="3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2" cstate="print"/>
          <a:srcRect l="10529" t="13975" r="12387" b="12152"/>
          <a:stretch>
            <a:fillRect/>
          </a:stretch>
        </p:blipFill>
        <p:spPr bwMode="auto">
          <a:xfrm>
            <a:off x="8680860" y="321841"/>
            <a:ext cx="386940" cy="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11365" y="800716"/>
            <a:ext cx="466344" cy="45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4" cstate="print"/>
          <a:srcRect l="4823" t="5217" r="4823" b="8348"/>
          <a:stretch>
            <a:fillRect/>
          </a:stretch>
        </p:blipFill>
        <p:spPr bwMode="auto">
          <a:xfrm>
            <a:off x="7831602" y="780348"/>
            <a:ext cx="582297" cy="51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165214" y="84778"/>
            <a:ext cx="495649" cy="20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Manage</a:t>
            </a:r>
            <a:endParaRPr lang="en-US" sz="1100" dirty="0">
              <a:latin typeface="+mn-lt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590800" y="2971800"/>
            <a:ext cx="1371600" cy="762000"/>
          </a:xfrm>
          <a:prstGeom prst="wedgeRectCallout">
            <a:avLst>
              <a:gd name="adj1" fmla="val -61919"/>
              <a:gd name="adj2" fmla="val 21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0" dirty="0" smtClean="0"/>
              <a:t>Track reform proposal status</a:t>
            </a:r>
            <a:endParaRPr lang="en-US" sz="1600" baseline="0" dirty="0"/>
          </a:p>
        </p:txBody>
      </p:sp>
      <p:pic>
        <p:nvPicPr>
          <p:cNvPr id="20" name="Slide 5 Voice-over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144000" y="2819400"/>
            <a:ext cx="304800" cy="304800"/>
          </a:xfrm>
          <a:prstGeom prst="rect">
            <a:avLst/>
          </a:prstGeom>
        </p:spPr>
      </p:pic>
      <p:pic>
        <p:nvPicPr>
          <p:cNvPr id="21" name="Slide 5-1 Voice-over.wma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144000" y="3276600"/>
            <a:ext cx="304800" cy="304800"/>
          </a:xfrm>
          <a:prstGeom prst="rect">
            <a:avLst/>
          </a:prstGeom>
        </p:spPr>
      </p:pic>
      <p:pic>
        <p:nvPicPr>
          <p:cNvPr id="22" name="Slide 5-2 Voice-over.wma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144000" y="3962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373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5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758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2.96296E-6 L -0.12812 -0.079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25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20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258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71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239000" cy="1066800"/>
          </a:xfrm>
        </p:spPr>
        <p:txBody>
          <a:bodyPr/>
          <a:lstStyle/>
          <a:p>
            <a:r>
              <a:rPr lang="en-US" dirty="0" smtClean="0"/>
              <a:t>Comprehensive M&amp;E Tool for Your PPD Programs – </a:t>
            </a:r>
            <a:r>
              <a:rPr lang="en-US" i="1" dirty="0" smtClean="0"/>
              <a:t>Monitoring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5039" y="1447800"/>
            <a:ext cx="228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0" dirty="0" smtClean="0">
                <a:latin typeface="+mn-lt"/>
              </a:rPr>
              <a:t>Define M&amp;E plans and deploy a data collection tool for key indicators and other data (pictures, stories, etc.)</a:t>
            </a:r>
            <a:endParaRPr lang="en-US" sz="2800" baseline="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l="750" t="23438" r="2250" b="4688"/>
          <a:stretch>
            <a:fillRect/>
          </a:stretch>
        </p:blipFill>
        <p:spPr bwMode="auto">
          <a:xfrm>
            <a:off x="2891942" y="1746552"/>
            <a:ext cx="5794858" cy="343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1500" t="11250" r="2250" b="15938"/>
          <a:stretch>
            <a:fillRect/>
          </a:stretch>
        </p:blipFill>
        <p:spPr bwMode="auto">
          <a:xfrm>
            <a:off x="513588" y="1142012"/>
            <a:ext cx="8097012" cy="49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3505200" y="3124200"/>
            <a:ext cx="3048000" cy="54864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0" dirty="0" smtClean="0"/>
              <a:t>Define baselines, set targets and support real time data capture</a:t>
            </a:r>
            <a:endParaRPr lang="en-US" sz="1600" baseline="0" dirty="0"/>
          </a:p>
        </p:txBody>
      </p:sp>
      <p:sp>
        <p:nvSpPr>
          <p:cNvPr id="7" name="Rectangular Callout 6"/>
          <p:cNvSpPr/>
          <p:nvPr/>
        </p:nvSpPr>
        <p:spPr>
          <a:xfrm>
            <a:off x="2133600" y="1905000"/>
            <a:ext cx="2438400" cy="54864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0" dirty="0" smtClean="0"/>
              <a:t>Select standards from the organization’s library</a:t>
            </a:r>
            <a:endParaRPr lang="en-US" sz="1600" baseline="0" dirty="0"/>
          </a:p>
        </p:txBody>
      </p:sp>
      <p:sp>
        <p:nvSpPr>
          <p:cNvPr id="8" name="Rectangular Callout 7"/>
          <p:cNvSpPr/>
          <p:nvPr/>
        </p:nvSpPr>
        <p:spPr>
          <a:xfrm>
            <a:off x="533400" y="1905000"/>
            <a:ext cx="1524000" cy="54864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0" dirty="0" smtClean="0"/>
              <a:t>Create custom indicators…</a:t>
            </a:r>
            <a:endParaRPr lang="en-US" sz="1600" baseline="0" dirty="0"/>
          </a:p>
        </p:txBody>
      </p:sp>
      <p:sp>
        <p:nvSpPr>
          <p:cNvPr id="9" name="Rectangular Callout 8"/>
          <p:cNvSpPr/>
          <p:nvPr/>
        </p:nvSpPr>
        <p:spPr>
          <a:xfrm>
            <a:off x="6629400" y="3352800"/>
            <a:ext cx="1447800" cy="762000"/>
          </a:xfrm>
          <a:prstGeom prst="wedgeRectCallout">
            <a:avLst>
              <a:gd name="adj1" fmla="val 22772"/>
              <a:gd name="adj2" fmla="val 72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0" dirty="0" smtClean="0"/>
              <a:t>Capture information, not just data</a:t>
            </a:r>
            <a:endParaRPr lang="en-US" sz="1600" baseline="0" dirty="0"/>
          </a:p>
        </p:txBody>
      </p:sp>
      <p:sp>
        <p:nvSpPr>
          <p:cNvPr id="10" name="Oval 9"/>
          <p:cNvSpPr/>
          <p:nvPr/>
        </p:nvSpPr>
        <p:spPr>
          <a:xfrm>
            <a:off x="8002769" y="248717"/>
            <a:ext cx="838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/>
          <a:srcRect l="16647" t="5518" r="16647" b="27586"/>
          <a:stretch>
            <a:fillRect/>
          </a:stretch>
        </p:blipFill>
        <p:spPr bwMode="auto">
          <a:xfrm>
            <a:off x="7762221" y="314452"/>
            <a:ext cx="373727" cy="3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 cstate="print">
            <a:lum/>
          </a:blip>
          <a:srcRect l="16364" t="6358" r="16364" b="12715"/>
          <a:stretch>
            <a:fillRect/>
          </a:stretch>
        </p:blipFill>
        <p:spPr bwMode="auto">
          <a:xfrm>
            <a:off x="8216533" y="7715"/>
            <a:ext cx="383434" cy="3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0" cstate="print"/>
          <a:srcRect l="10529" t="13975" r="12387" b="12152"/>
          <a:stretch>
            <a:fillRect/>
          </a:stretch>
        </p:blipFill>
        <p:spPr bwMode="auto">
          <a:xfrm>
            <a:off x="8680860" y="321841"/>
            <a:ext cx="386940" cy="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11365" y="800716"/>
            <a:ext cx="466344" cy="45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2" cstate="print"/>
          <a:srcRect l="4823" t="5217" r="4823" b="8348"/>
          <a:stretch>
            <a:fillRect/>
          </a:stretch>
        </p:blipFill>
        <p:spPr bwMode="auto">
          <a:xfrm>
            <a:off x="7831602" y="780348"/>
            <a:ext cx="582297" cy="51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616452" y="381000"/>
            <a:ext cx="498855" cy="20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Monitor</a:t>
            </a:r>
            <a:endParaRPr lang="en-US" sz="1100" dirty="0">
              <a:latin typeface="+mn-lt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1371600" y="3337560"/>
            <a:ext cx="1524000" cy="54864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0" dirty="0" smtClean="0"/>
              <a:t>Quick trend visualization</a:t>
            </a:r>
            <a:endParaRPr lang="en-US" sz="1600" baseline="0" dirty="0"/>
          </a:p>
        </p:txBody>
      </p:sp>
      <p:pic>
        <p:nvPicPr>
          <p:cNvPr id="21" name="Slide 6 Voice-over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144000" y="4114800"/>
            <a:ext cx="304800" cy="304800"/>
          </a:xfrm>
          <a:prstGeom prst="rect">
            <a:avLst/>
          </a:prstGeom>
        </p:spPr>
      </p:pic>
      <p:pic>
        <p:nvPicPr>
          <p:cNvPr id="22" name="Slide 6-1a Voice-over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9144000" y="3733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8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3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932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0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20000" cy="1066800"/>
          </a:xfrm>
        </p:spPr>
        <p:txBody>
          <a:bodyPr/>
          <a:lstStyle/>
          <a:p>
            <a:r>
              <a:rPr lang="en-US" dirty="0" smtClean="0"/>
              <a:t>Comprehensive M&amp;E Tool – </a:t>
            </a:r>
            <a:r>
              <a:rPr lang="en-US" i="1" dirty="0" smtClean="0"/>
              <a:t>Evaluations for Reforms, Tasks &amp; Actions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65982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aseline="0" dirty="0" smtClean="0">
                <a:latin typeface="+mn-lt"/>
              </a:rPr>
              <a:t>Conduct evaluations over the program’s life.</a:t>
            </a:r>
          </a:p>
        </p:txBody>
      </p:sp>
      <p:sp>
        <p:nvSpPr>
          <p:cNvPr id="4" name="Oval 3"/>
          <p:cNvSpPr/>
          <p:nvPr/>
        </p:nvSpPr>
        <p:spPr>
          <a:xfrm>
            <a:off x="8002769" y="248717"/>
            <a:ext cx="838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6647" t="5518" r="16647" b="27586"/>
          <a:stretch>
            <a:fillRect/>
          </a:stretch>
        </p:blipFill>
        <p:spPr bwMode="auto">
          <a:xfrm>
            <a:off x="7762221" y="314452"/>
            <a:ext cx="373727" cy="3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l="16364" t="6358" r="16364" b="12715"/>
          <a:stretch>
            <a:fillRect/>
          </a:stretch>
        </p:blipFill>
        <p:spPr bwMode="auto">
          <a:xfrm>
            <a:off x="8216533" y="7715"/>
            <a:ext cx="383434" cy="3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 l="10529" t="13975" r="12387" b="12152"/>
          <a:stretch>
            <a:fillRect/>
          </a:stretch>
        </p:blipFill>
        <p:spPr bwMode="auto">
          <a:xfrm>
            <a:off x="8680860" y="321841"/>
            <a:ext cx="386940" cy="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11365" y="800716"/>
            <a:ext cx="466344" cy="45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/>
          <a:srcRect l="4823" t="5217" r="4823" b="8348"/>
          <a:stretch>
            <a:fillRect/>
          </a:stretch>
        </p:blipFill>
        <p:spPr bwMode="auto">
          <a:xfrm>
            <a:off x="7831602" y="780348"/>
            <a:ext cx="582297" cy="51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563287" y="848852"/>
            <a:ext cx="377026" cy="20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latin typeface="+mn-lt"/>
              </a:rPr>
              <a:t>Evals</a:t>
            </a:r>
            <a:endParaRPr lang="en-US" sz="11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2999482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aseline="0" dirty="0" smtClean="0">
                <a:latin typeface="+mn-lt"/>
              </a:rPr>
              <a:t>Track programs and partners for accountability.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4332982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aseline="0" dirty="0" smtClean="0">
                <a:latin typeface="+mn-lt"/>
              </a:rPr>
              <a:t>Ensure transparency to all stakeholders.</a:t>
            </a:r>
          </a:p>
        </p:txBody>
      </p:sp>
      <p:pic>
        <p:nvPicPr>
          <p:cNvPr id="14" name="Slide 7 Voice-over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1440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250" t="7500" r="12750" b="14062"/>
          <a:stretch>
            <a:fillRect/>
          </a:stretch>
        </p:blipFill>
        <p:spPr bwMode="auto">
          <a:xfrm>
            <a:off x="784704" y="1143000"/>
            <a:ext cx="7597082" cy="56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239000" cy="914400"/>
          </a:xfrm>
        </p:spPr>
        <p:txBody>
          <a:bodyPr/>
          <a:lstStyle/>
          <a:p>
            <a:r>
              <a:rPr lang="en-US" sz="2800" dirty="0" smtClean="0"/>
              <a:t>Comprehensive M&amp;E Tool – </a:t>
            </a:r>
            <a:r>
              <a:rPr lang="en-US" sz="2800" i="1" dirty="0" smtClean="0"/>
              <a:t>Evaluations for Reforms, Tasks &amp; Actions</a:t>
            </a:r>
            <a:endParaRPr lang="en-US" sz="3000" dirty="0"/>
          </a:p>
        </p:txBody>
      </p:sp>
      <p:sp>
        <p:nvSpPr>
          <p:cNvPr id="4" name="Oval 3"/>
          <p:cNvSpPr/>
          <p:nvPr/>
        </p:nvSpPr>
        <p:spPr>
          <a:xfrm>
            <a:off x="8002769" y="248717"/>
            <a:ext cx="838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 l="16647" t="5518" r="16647" b="27586"/>
          <a:stretch>
            <a:fillRect/>
          </a:stretch>
        </p:blipFill>
        <p:spPr bwMode="auto">
          <a:xfrm>
            <a:off x="7762221" y="314452"/>
            <a:ext cx="373727" cy="3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 l="16364" t="6358" r="16364" b="12715"/>
          <a:stretch>
            <a:fillRect/>
          </a:stretch>
        </p:blipFill>
        <p:spPr bwMode="auto">
          <a:xfrm>
            <a:off x="8216533" y="7715"/>
            <a:ext cx="383434" cy="3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/>
          <a:srcRect l="10529" t="13975" r="12387" b="12152"/>
          <a:stretch>
            <a:fillRect/>
          </a:stretch>
        </p:blipFill>
        <p:spPr bwMode="auto">
          <a:xfrm>
            <a:off x="8680860" y="321841"/>
            <a:ext cx="386940" cy="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11365" y="800716"/>
            <a:ext cx="466344" cy="45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/>
          <a:srcRect l="4823" t="5217" r="4823" b="8348"/>
          <a:stretch>
            <a:fillRect/>
          </a:stretch>
        </p:blipFill>
        <p:spPr bwMode="auto">
          <a:xfrm>
            <a:off x="7831602" y="775022"/>
            <a:ext cx="582297" cy="51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553897" y="850983"/>
            <a:ext cx="3763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Eval.</a:t>
            </a:r>
            <a:endParaRPr lang="en-US" sz="1200" dirty="0">
              <a:latin typeface="+mn-lt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04800" y="2362200"/>
            <a:ext cx="1066800" cy="1524000"/>
          </a:xfrm>
          <a:prstGeom prst="wedgeRectCallout">
            <a:avLst>
              <a:gd name="adj1" fmla="val 61435"/>
              <a:gd name="adj2" fmla="val 221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0" dirty="0" smtClean="0"/>
              <a:t>Clarify the context, objective, duration,  etc.</a:t>
            </a:r>
            <a:endParaRPr lang="en-US" sz="1600" baseline="0" dirty="0"/>
          </a:p>
        </p:txBody>
      </p:sp>
      <p:sp>
        <p:nvSpPr>
          <p:cNvPr id="15" name="Rectangular Callout 14"/>
          <p:cNvSpPr/>
          <p:nvPr/>
        </p:nvSpPr>
        <p:spPr>
          <a:xfrm>
            <a:off x="4038600" y="5334000"/>
            <a:ext cx="1600200" cy="1066800"/>
          </a:xfrm>
          <a:prstGeom prst="wedgeRectCallout">
            <a:avLst>
              <a:gd name="adj1" fmla="val -59391"/>
              <a:gd name="adj2" fmla="val -20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0" dirty="0" smtClean="0"/>
              <a:t>Define  evaluation team, stakeholders and methodology</a:t>
            </a:r>
            <a:endParaRPr lang="en-US" sz="1600" baseline="0" dirty="0"/>
          </a:p>
        </p:txBody>
      </p:sp>
      <p:pic>
        <p:nvPicPr>
          <p:cNvPr id="16" name="Slide 8 Voice-over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144000" y="5867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79314"/>
      </p:ext>
    </p:extLst>
  </p:cSld>
  <p:clrMapOvr>
    <a:masterClrMapping/>
  </p:clrMapOvr>
  <p:transition advTm="374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72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629400" cy="914400"/>
          </a:xfrm>
        </p:spPr>
        <p:txBody>
          <a:bodyPr/>
          <a:lstStyle/>
          <a:p>
            <a:r>
              <a:rPr lang="en-US" dirty="0" smtClean="0"/>
              <a:t>Enable and Drive Learning for PPD Stakeholders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002769" y="248717"/>
            <a:ext cx="838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6647" t="5518" r="16647" b="27586"/>
          <a:stretch>
            <a:fillRect/>
          </a:stretch>
        </p:blipFill>
        <p:spPr bwMode="auto">
          <a:xfrm>
            <a:off x="7762221" y="314452"/>
            <a:ext cx="373727" cy="3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l="16364" t="6358" r="16364" b="12715"/>
          <a:stretch>
            <a:fillRect/>
          </a:stretch>
        </p:blipFill>
        <p:spPr bwMode="auto">
          <a:xfrm>
            <a:off x="8216533" y="7715"/>
            <a:ext cx="383434" cy="3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 l="10529" t="13975" r="12387" b="12152"/>
          <a:stretch>
            <a:fillRect/>
          </a:stretch>
        </p:blipFill>
        <p:spPr bwMode="auto">
          <a:xfrm>
            <a:off x="8680860" y="321841"/>
            <a:ext cx="386940" cy="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11365" y="800716"/>
            <a:ext cx="466344" cy="45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/>
          <a:srcRect l="4823" t="5217" r="4823" b="8348"/>
          <a:stretch>
            <a:fillRect/>
          </a:stretch>
        </p:blipFill>
        <p:spPr bwMode="auto">
          <a:xfrm>
            <a:off x="7831602" y="775022"/>
            <a:ext cx="582297" cy="51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553897" y="850983"/>
            <a:ext cx="3763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Eval.</a:t>
            </a:r>
            <a:endParaRPr lang="en-US" sz="1200" dirty="0">
              <a:latin typeface="+mn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 l="2250" t="33375" r="10500" b="30938"/>
          <a:stretch>
            <a:fillRect/>
          </a:stretch>
        </p:blipFill>
        <p:spPr bwMode="auto">
          <a:xfrm>
            <a:off x="184279" y="2065654"/>
            <a:ext cx="8821410" cy="288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ular Callout 11"/>
          <p:cNvSpPr/>
          <p:nvPr/>
        </p:nvSpPr>
        <p:spPr>
          <a:xfrm>
            <a:off x="990600" y="3566160"/>
            <a:ext cx="2057400" cy="548640"/>
          </a:xfrm>
          <a:prstGeom prst="wedgeRectCallout">
            <a:avLst>
              <a:gd name="adj1" fmla="val -21724"/>
              <a:gd name="adj2" fmla="val -75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0" dirty="0" smtClean="0"/>
              <a:t>Capture specific recommendations</a:t>
            </a:r>
            <a:endParaRPr lang="en-US" sz="1600" baseline="0" dirty="0"/>
          </a:p>
        </p:txBody>
      </p:sp>
      <p:sp>
        <p:nvSpPr>
          <p:cNvPr id="15" name="Rectangular Callout 14"/>
          <p:cNvSpPr/>
          <p:nvPr/>
        </p:nvSpPr>
        <p:spPr>
          <a:xfrm>
            <a:off x="5410200" y="1905000"/>
            <a:ext cx="2971800" cy="777240"/>
          </a:xfrm>
          <a:prstGeom prst="wedgeRectCallout">
            <a:avLst>
              <a:gd name="adj1" fmla="val -23610"/>
              <a:gd name="adj2" fmla="val 74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0" dirty="0" smtClean="0"/>
              <a:t>Classify, prioritize and track follow-tasks  &amp; learnings for collective impact</a:t>
            </a:r>
            <a:endParaRPr lang="en-US" sz="1600" baseline="0" dirty="0"/>
          </a:p>
        </p:txBody>
      </p:sp>
      <p:pic>
        <p:nvPicPr>
          <p:cNvPr id="16" name="Slide 9 Voice-over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144000" y="5943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79314"/>
      </p:ext>
    </p:extLst>
  </p:cSld>
  <p:clrMapOvr>
    <a:masterClrMapping/>
  </p:clrMapOvr>
  <p:transition advTm="15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832"/>
                            </p:stCondLst>
                            <p:childTnLst>
                              <p:par>
                                <p:cTn id="17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 animBg="1"/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ondary Slides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27643</TotalTime>
  <Words>583</Words>
  <Application>Microsoft Office PowerPoint</Application>
  <PresentationFormat>On-screen Show (4:3)</PresentationFormat>
  <Paragraphs>77</Paragraphs>
  <Slides>15</Slides>
  <Notes>4</Notes>
  <HiddenSlides>0</HiddenSlides>
  <MMClips>22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Secondary Slides Master</vt:lpstr>
      <vt:lpstr>PowerPoint Presentation</vt:lpstr>
      <vt:lpstr>A Global, On-Line, Customizable Project Management Tool for PPD Coordination Units</vt:lpstr>
      <vt:lpstr>PowerPoint Presentation</vt:lpstr>
      <vt:lpstr>Structure Your PPD Programs</vt:lpstr>
      <vt:lpstr>Collect &amp; Manage Reform Proposals</vt:lpstr>
      <vt:lpstr>Comprehensive M&amp;E Tool for Your PPD Programs – Monitoring</vt:lpstr>
      <vt:lpstr>Comprehensive M&amp;E Tool – Evaluations for Reforms, Tasks &amp; Actions</vt:lpstr>
      <vt:lpstr>Comprehensive M&amp;E Tool – Evaluations for Reforms, Tasks &amp; Actions</vt:lpstr>
      <vt:lpstr>Enable and Drive Learning for PPD Stakeholders</vt:lpstr>
      <vt:lpstr>Role-based dashboards: Aggregate &amp; summarize information across PPD geographies, sectors, programs, etc.</vt:lpstr>
      <vt:lpstr>Sample Project Dashboard</vt:lpstr>
      <vt:lpstr>Efficient Reporting – Internally &amp; Externally for Transparency</vt:lpstr>
      <vt:lpstr>Newdea has partnered with The World Bank, allocating 200 licenses/seats to the PPD endeavor.  The first organizations to sign-up and complete training will receive free licenses for one year.  Training costs are paid by each PPD Coordination Unit.</vt:lpstr>
      <vt:lpstr>To Learn More…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Lili Sisombat </cp:lastModifiedBy>
  <cp:revision>1116</cp:revision>
  <cp:lastPrinted>2009-01-29T17:52:34Z</cp:lastPrinted>
  <dcterms:created xsi:type="dcterms:W3CDTF">2009-01-17T21:20:15Z</dcterms:created>
  <dcterms:modified xsi:type="dcterms:W3CDTF">2014-03-04T08:19:40Z</dcterms:modified>
</cp:coreProperties>
</file>