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5"/>
  </p:sldMasterIdLst>
  <p:notesMasterIdLst>
    <p:notesMasterId r:id="rId26"/>
  </p:notesMasterIdLst>
  <p:sldIdLst>
    <p:sldId id="324" r:id="rId6"/>
    <p:sldId id="326" r:id="rId7"/>
    <p:sldId id="312" r:id="rId8"/>
    <p:sldId id="344" r:id="rId9"/>
    <p:sldId id="330" r:id="rId10"/>
    <p:sldId id="331" r:id="rId11"/>
    <p:sldId id="332" r:id="rId12"/>
    <p:sldId id="333" r:id="rId13"/>
    <p:sldId id="345" r:id="rId14"/>
    <p:sldId id="346" r:id="rId15"/>
    <p:sldId id="334" r:id="rId16"/>
    <p:sldId id="347" r:id="rId17"/>
    <p:sldId id="335" r:id="rId18"/>
    <p:sldId id="336" r:id="rId19"/>
    <p:sldId id="337" r:id="rId20"/>
    <p:sldId id="351" r:id="rId21"/>
    <p:sldId id="352" r:id="rId22"/>
    <p:sldId id="342" r:id="rId23"/>
    <p:sldId id="343" r:id="rId24"/>
    <p:sldId id="329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0030" autoAdjust="0"/>
  </p:normalViewPr>
  <p:slideViewPr>
    <p:cSldViewPr>
      <p:cViewPr varScale="1">
        <p:scale>
          <a:sx n="74" d="100"/>
          <a:sy n="74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080" y="-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485F50B-D442-4A44-A723-FEC861DC7649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76A3975-8702-48D1-9222-D8F9B2549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A3975-8702-48D1-9222-D8F9B25495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A3975-8702-48D1-9222-D8F9B25495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A3975-8702-48D1-9222-D8F9B25495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A3975-8702-48D1-9222-D8F9B25495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A3975-8702-48D1-9222-D8F9B25495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FDC3-23D8-436D-8447-DA5188A14BBC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6ABB-932B-4A63-9A68-455584CA7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2EDB-DAC6-41AE-8F7D-1E73DCC18769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708A-A47C-4B29-AED0-5FA6EB5C6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0423-CB8B-4D09-89DE-79977F803C47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88D5-45CC-478B-B7D9-FA52E97D0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6640-45D4-4F24-B837-D155468ED8D0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ACAC-D6F2-49C9-8F18-C7FF87F1E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4A42-D174-4CC1-9F82-9E9BC51ECE0F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526-5A08-40D4-BEBF-16D14DE5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A161-FCD4-4DAF-8A3E-B1F854E0E471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81B6-0E66-490D-9BE4-F425E2C5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2B59-3858-4A5B-8533-8824AF4107DF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0C7F-DEE5-4DF8-8730-1C16D82CF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5151-812B-49AC-ABD0-3A6A80A2AFA4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ACAD-E794-4AA5-972B-2E93D54F3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8F47-11D3-4086-9427-177CC14243FF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4D76-F9DE-48D4-8C1F-E4585B97A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06AB-E73A-4285-81DD-A039A8BE0518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6702-A34C-4B71-95E3-8DB4F2216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F7B1C-29B0-40C9-8854-DEA1D1F2B266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E0A3-3953-45CE-B212-794538B66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B59C958-E460-4F5E-B2C7-3101DCAFFCAC}" type="datetimeFigureOut">
              <a:rPr lang="en-US"/>
              <a:pPr>
                <a:defRPr/>
              </a:pPr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4F2686B-674E-4026-94B1-00967019E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g-outsourcing.com.np/taf" TargetMode="External"/><Relationship Id="rId3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3.png"/><Relationship Id="rId5" Type="http://schemas.openxmlformats.org/officeDocument/2006/relationships/image" Target="file:///\\localhost\http\www.haas.berkeley.edu\HaasGlobal\images\Asiafoundationlogo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\www.haas.berkeley.edu\HaasGlobal\images\Asiafoundationlogo.gif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C79E0-469C-42F7-80B7-4E22E225AF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5362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3"/>
          <p:cNvSpPr txBox="1">
            <a:spLocks/>
          </p:cNvSpPr>
          <p:nvPr/>
        </p:nvSpPr>
        <p:spPr bwMode="auto">
          <a:xfrm>
            <a:off x="533400" y="3200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latin typeface="Georgia" pitchFamily="18" charset="0"/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  <a:latin typeface="Georgia" pitchFamily="18" charset="0"/>
              </a:rPr>
              <a:t>Online Issue </a:t>
            </a:r>
            <a:r>
              <a:rPr lang="en-US" sz="3600" b="1" dirty="0">
                <a:solidFill>
                  <a:schemeClr val="tx2"/>
                </a:solidFill>
                <a:latin typeface="Georgia" pitchFamily="18" charset="0"/>
              </a:rPr>
              <a:t>Tracker</a:t>
            </a:r>
          </a:p>
        </p:txBody>
      </p:sp>
      <p:sp>
        <p:nvSpPr>
          <p:cNvPr id="15364" name="Subtitle 4"/>
          <p:cNvSpPr txBox="1">
            <a:spLocks/>
          </p:cNvSpPr>
          <p:nvPr/>
        </p:nvSpPr>
        <p:spPr bwMode="auto">
          <a:xfrm>
            <a:off x="304800" y="38862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95B3D7"/>
                </a:solidFill>
                <a:latin typeface="Georgia" pitchFamily="18" charset="0"/>
              </a:rPr>
              <a:t>7th PPD Global Workshop: Public-Private Dialogue for Sustainable </a:t>
            </a:r>
            <a:r>
              <a:rPr lang="en-US" sz="2000" b="1" dirty="0" smtClean="0">
                <a:solidFill>
                  <a:srgbClr val="95B3D7"/>
                </a:solidFill>
                <a:latin typeface="Georgia" pitchFamily="18" charset="0"/>
              </a:rPr>
              <a:t>Business. Frankfurt, Germany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Véronique </a:t>
            </a:r>
            <a:r>
              <a:rPr lang="en-US" sz="2000" dirty="0">
                <a:solidFill>
                  <a:schemeClr val="tx2"/>
                </a:solidFill>
                <a:latin typeface="Georgia" pitchFamily="18" charset="0"/>
              </a:rPr>
              <a:t>Salze-Lozac’h,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Economic Development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March 4, 2014</a:t>
            </a:r>
            <a:endParaRPr lang="en-US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1287" y="1143000"/>
            <a:ext cx="3933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021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2-20 at 11.1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19" y="304801"/>
            <a:ext cx="9259019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42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8001000" cy="1470025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95B3D7"/>
                </a:solidFill>
                <a:latin typeface="Georgia"/>
                <a:ea typeface="ＭＳ Ｐゴシック" pitchFamily="34" charset="-128"/>
                <a:cs typeface="Georgia"/>
              </a:rPr>
              <a:t>Step-by-step information </a:t>
            </a:r>
            <a:r>
              <a:rPr lang="en-US" sz="3200" dirty="0" smtClean="0">
                <a:solidFill>
                  <a:srgbClr val="95B3D7"/>
                </a:solidFill>
                <a:latin typeface="Georgia"/>
                <a:ea typeface="ＭＳ Ｐゴシック" pitchFamily="34" charset="-128"/>
                <a:cs typeface="Georgia"/>
              </a:rPr>
              <a:t>gathering</a:t>
            </a:r>
            <a:endParaRPr lang="th-TH" sz="3200" dirty="0">
              <a:solidFill>
                <a:srgbClr val="95B3D7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981200"/>
            <a:ext cx="8839200" cy="4419600"/>
          </a:xfrm>
        </p:spPr>
        <p:txBody>
          <a:bodyPr/>
          <a:lstStyle/>
          <a:p>
            <a:pPr lvl="1" algn="l"/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Detailed information about the issue itself is </a:t>
            </a: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gathered:</a:t>
            </a:r>
          </a:p>
          <a:p>
            <a:pPr lvl="1" algn="l"/>
            <a:endParaRPr lang="en-US" sz="900" dirty="0">
              <a:solidFill>
                <a:srgbClr val="376092"/>
              </a:solidFill>
              <a:latin typeface="Georgia"/>
              <a:cs typeface="Georgia"/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Broad and specific issue area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Stakeholders involved and potentially affected (not just stakeholder raising it)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Proposed recommendations and desired changes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Expected outcomes and expected benefits</a:t>
            </a: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.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Indicators to measure impact</a:t>
            </a:r>
            <a:endParaRPr lang="en-US" dirty="0">
              <a:solidFill>
                <a:srgbClr val="376092"/>
              </a:solidFill>
              <a:latin typeface="Georgia"/>
              <a:cs typeface="Georgia"/>
            </a:endParaRPr>
          </a:p>
          <a:p>
            <a:pPr lvl="1" algn="l"/>
            <a:endParaRPr lang="en-US" dirty="0" smtClean="0">
              <a:solidFill>
                <a:srgbClr val="376092"/>
              </a:solidFill>
              <a:latin typeface="Georgia"/>
              <a:cs typeface="Georgia"/>
            </a:endParaRP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64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0 at 11.1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65632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962400" y="3352800"/>
            <a:ext cx="1066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382000" cy="990600"/>
          </a:xfrm>
        </p:spPr>
        <p:txBody>
          <a:bodyPr/>
          <a:lstStyle/>
          <a:p>
            <a:pPr lvl="1" algn="l"/>
            <a:r>
              <a:rPr lang="en-US" sz="2400" dirty="0">
                <a:solidFill>
                  <a:srgbClr val="376092"/>
                </a:solidFill>
                <a:latin typeface="Georgia"/>
                <a:cs typeface="Georgia"/>
              </a:rPr>
              <a:t>R</a:t>
            </a:r>
            <a:r>
              <a:rPr lang="en-US" sz="2400" dirty="0" smtClean="0">
                <a:solidFill>
                  <a:srgbClr val="376092"/>
                </a:solidFill>
                <a:latin typeface="Georgia"/>
                <a:cs typeface="Georgia"/>
              </a:rPr>
              <a:t>ecord</a:t>
            </a:r>
            <a:r>
              <a:rPr lang="en-US" sz="2400" dirty="0">
                <a:solidFill>
                  <a:srgbClr val="376092"/>
                </a:solidFill>
                <a:latin typeface="Georgia"/>
                <a:cs typeface="Georgia"/>
              </a:rPr>
              <a:t>-keeper for ongoing activities </a:t>
            </a:r>
            <a:r>
              <a:rPr lang="en-US" sz="2400" dirty="0" smtClean="0">
                <a:solidFill>
                  <a:srgbClr val="376092"/>
                </a:solidFill>
                <a:latin typeface="Georgia"/>
                <a:cs typeface="Georgia"/>
              </a:rPr>
              <a:t>/ chart progress</a:t>
            </a:r>
            <a:endParaRPr lang="en-US" sz="1800" dirty="0" smtClean="0">
              <a:solidFill>
                <a:srgbClr val="376092"/>
              </a:solidFill>
              <a:latin typeface="Georgia"/>
              <a:cs typeface="Georgia"/>
            </a:endParaRPr>
          </a:p>
        </p:txBody>
      </p:sp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reen Shot 2014-02-20 at 11.17.4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t="15959" r="23695" b="23917"/>
          <a:stretch/>
        </p:blipFill>
        <p:spPr bwMode="auto">
          <a:xfrm>
            <a:off x="76200" y="2022008"/>
            <a:ext cx="9008860" cy="445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92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610600" cy="1295400"/>
          </a:xfrm>
        </p:spPr>
        <p:txBody>
          <a:bodyPr/>
          <a:lstStyle/>
          <a:p>
            <a:pPr lvl="1" algn="l"/>
            <a:r>
              <a:rPr lang="en-US" sz="3200" b="1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  <a:t>M&amp;E tab</a:t>
            </a:r>
            <a:endParaRPr lang="en-US" sz="3200" b="1" dirty="0" smtClean="0">
              <a:solidFill>
                <a:srgbClr val="3366FF"/>
              </a:solidFill>
              <a:latin typeface="Georgia"/>
              <a:cs typeface="Georgia"/>
            </a:endParaRPr>
          </a:p>
          <a:p>
            <a:pPr marL="800100" lvl="1" indent="-342900" algn="l">
              <a:buFontTx/>
              <a:buChar char="-"/>
            </a:pPr>
            <a:r>
              <a:rPr lang="en-US" sz="2000" dirty="0" smtClean="0">
                <a:solidFill>
                  <a:srgbClr val="376092"/>
                </a:solidFill>
                <a:latin typeface="Georgia"/>
                <a:cs typeface="Georgia"/>
              </a:rPr>
              <a:t>track progress towards issue objectives in real-time</a:t>
            </a:r>
          </a:p>
          <a:p>
            <a:pPr marL="800100" lvl="1" indent="-342900" algn="l">
              <a:buFontTx/>
              <a:buChar char="-"/>
            </a:pPr>
            <a:r>
              <a:rPr lang="en-US" sz="2000" dirty="0" smtClean="0">
                <a:solidFill>
                  <a:srgbClr val="376092"/>
                </a:solidFill>
                <a:latin typeface="Georgia"/>
                <a:cs typeface="Georgia"/>
              </a:rPr>
              <a:t>Compare anticipated </a:t>
            </a:r>
            <a:r>
              <a:rPr lang="en-US" sz="2000" dirty="0">
                <a:solidFill>
                  <a:srgbClr val="376092"/>
                </a:solidFill>
                <a:latin typeface="Georgia"/>
                <a:cs typeface="Georgia"/>
              </a:rPr>
              <a:t>resolution </a:t>
            </a:r>
            <a:r>
              <a:rPr lang="en-US" sz="2000" dirty="0" smtClean="0">
                <a:solidFill>
                  <a:srgbClr val="376092"/>
                </a:solidFill>
                <a:latin typeface="Georgia"/>
                <a:cs typeface="Georgia"/>
              </a:rPr>
              <a:t>and </a:t>
            </a:r>
            <a:r>
              <a:rPr lang="en-US" sz="2000" dirty="0">
                <a:solidFill>
                  <a:srgbClr val="376092"/>
                </a:solidFill>
                <a:latin typeface="Georgia"/>
                <a:cs typeface="Georgia"/>
              </a:rPr>
              <a:t>current </a:t>
            </a:r>
            <a:r>
              <a:rPr lang="en-US" sz="2000" dirty="0" smtClean="0">
                <a:solidFill>
                  <a:srgbClr val="376092"/>
                </a:solidFill>
                <a:latin typeface="Georgia"/>
                <a:cs typeface="Georgia"/>
              </a:rPr>
              <a:t>status. </a:t>
            </a:r>
            <a:endParaRPr lang="en-US" sz="1600" dirty="0" smtClean="0">
              <a:solidFill>
                <a:srgbClr val="376092"/>
              </a:solidFill>
              <a:latin typeface="Georgia"/>
              <a:cs typeface="Georgia"/>
            </a:endParaRP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Screen Shot 2014-02-20 at 11.19.45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11396" r="19502" b="43511"/>
          <a:stretch/>
        </p:blipFill>
        <p:spPr bwMode="auto">
          <a:xfrm>
            <a:off x="127597" y="2438400"/>
            <a:ext cx="8888531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39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8001000" cy="14700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  <a:t>Reporting</a:t>
            </a:r>
            <a:endParaRPr lang="th-TH" sz="3600" b="1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839200" cy="4038600"/>
          </a:xfrm>
        </p:spPr>
        <p:txBody>
          <a:bodyPr/>
          <a:lstStyle/>
          <a:p>
            <a:pPr marL="742950" lvl="1" indent="-285750" algn="l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Running </a:t>
            </a: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reports and statistics </a:t>
            </a: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by </a:t>
            </a: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sector, </a:t>
            </a: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location, issue </a:t>
            </a: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type, etc.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Cross comparisons across provinces, districts, </a:t>
            </a: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etc.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Sharing </a:t>
            </a: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of working groups’ experiences across several locations.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>
                <a:solidFill>
                  <a:srgbClr val="376092"/>
                </a:solidFill>
                <a:latin typeface="Georgia"/>
                <a:cs typeface="Georgia"/>
              </a:rPr>
              <a:t>Potential for comparisons across borders, if </a:t>
            </a:r>
            <a:r>
              <a:rPr lang="en-US" dirty="0" smtClean="0">
                <a:solidFill>
                  <a:srgbClr val="376092"/>
                </a:solidFill>
                <a:latin typeface="Georgia"/>
                <a:cs typeface="Georgia"/>
              </a:rPr>
              <a:t>relevant.</a:t>
            </a:r>
            <a:endParaRPr lang="en-US" dirty="0">
              <a:solidFill>
                <a:srgbClr val="376092"/>
              </a:solidFill>
              <a:latin typeface="Georgia"/>
              <a:cs typeface="Georgia"/>
            </a:endParaRP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23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creen Shot 2014-02-20 at 11.22.5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" t="12180" r="6287" b="7622"/>
          <a:stretch/>
        </p:blipFill>
        <p:spPr>
          <a:xfrm>
            <a:off x="0" y="762000"/>
            <a:ext cx="9164714" cy="4890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2667000" y="2590800"/>
            <a:ext cx="1066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3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URL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u="sng" dirty="0">
                <a:hlinkClick r:id="rId2"/>
              </a:rPr>
              <a:t>http://www.ng-outsourcing.com.np/taf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4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16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92175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  <a:t>Complementary M&amp;E Tools</a:t>
            </a:r>
            <a:br>
              <a:rPr lang="en-US" sz="3600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</a:br>
            <a:endParaRPr lang="th-TH" sz="3600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458200" cy="1752600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ne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of several complementary tools for monitoring and evaluating the progress of PPDs and working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groups</a:t>
            </a:r>
          </a:p>
          <a:p>
            <a:pPr marL="800100" lvl="1" indent="-342900" algn="l">
              <a:buFont typeface="Arial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Other M&amp;E tools to complement/supplement the Issue Tracker may include:</a:t>
            </a:r>
          </a:p>
          <a:p>
            <a:pPr marL="1257300" lvl="2" indent="-342900" algn="l">
              <a:buFont typeface="Courier New"/>
              <a:buChar char="o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Evaluation wheel</a:t>
            </a:r>
          </a:p>
          <a:p>
            <a:pPr marL="1257300" lvl="2" indent="-342900" algn="l">
              <a:buFont typeface="Courier New"/>
              <a:buChar char="o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Quarterly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evaluation surveys</a:t>
            </a:r>
          </a:p>
          <a:p>
            <a:pPr marL="1257300" lvl="2" indent="-342900" algn="l">
              <a:buFont typeface="Courier New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Spider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diagrams</a:t>
            </a:r>
          </a:p>
          <a:p>
            <a:pPr marL="1257300" lvl="2" indent="-342900" algn="l">
              <a:buFont typeface="Courier New"/>
              <a:buChar char="o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Theory of Change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lvl="1" algn="l"/>
            <a:endParaRPr lang="en-US" sz="2000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738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05800" cy="3276600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Currently Issue Tracker is still in beta mode.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Needs users to test it, report bugs, and provide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feedback.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Eventually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could be SMS-enabled using services like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FrontlineSMS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, etc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marL="800100" lvl="1" indent="-342900" algn="l">
              <a:buFont typeface="Arial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Contact person at TAF: Katherine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Loh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lvl="1"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	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katherine.loh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@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asiafoundation.org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lvl="1" algn="l"/>
            <a:endParaRPr lang="en-US" sz="2000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lvl="1" algn="l"/>
            <a:endParaRPr lang="en-US" sz="2000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892175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  <a:t>Concluding remarks</a:t>
            </a:r>
            <a:br>
              <a:rPr lang="en-US" sz="3600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</a:br>
            <a:endParaRPr lang="th-TH" sz="3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0058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C79E0-469C-42F7-80B7-4E22E225AF6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7912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Arial"/>
            </a:endParaRPr>
          </a:p>
          <a:p>
            <a:pPr marL="0" indent="0">
              <a:buNone/>
            </a:pPr>
            <a:endParaRPr lang="en-US" sz="13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A web-based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software</a:t>
            </a:r>
          </a:p>
          <a:p>
            <a:pPr marL="0" indent="0">
              <a:buNone/>
            </a:pPr>
            <a:endParaRPr lang="en-US" sz="13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An issue-based record of PPDs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and working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groups activities: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Record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key information on each issue selected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Set issue-specific objectives (with indicators)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Keep track of actions taken / progress made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/>
              </a:rPr>
              <a:t>Collect data for monitoring and evaluation purposes</a:t>
            </a:r>
          </a:p>
        </p:txBody>
      </p:sp>
      <p:pic>
        <p:nvPicPr>
          <p:cNvPr id="7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10300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What </a:t>
            </a:r>
            <a:r>
              <a:rPr lang="en-US" sz="3600" b="1" dirty="0">
                <a:solidFill>
                  <a:srgbClr val="376092"/>
                </a:solidFill>
                <a:latin typeface="Georgia" panose="02040502050405020303" pitchFamily="18" charset="0"/>
              </a:rPr>
              <a:t>is the Issue Tracker?</a:t>
            </a:r>
          </a:p>
        </p:txBody>
      </p:sp>
      <p:pic>
        <p:nvPicPr>
          <p:cNvPr id="11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077075" y="5753100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067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C79E0-469C-42F7-80B7-4E22E225AF6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15362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3"/>
          <p:cNvSpPr txBox="1">
            <a:spLocks/>
          </p:cNvSpPr>
          <p:nvPr/>
        </p:nvSpPr>
        <p:spPr bwMode="auto">
          <a:xfrm>
            <a:off x="533400" y="20574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dirty="0" smtClean="0">
                <a:solidFill>
                  <a:srgbClr val="376092"/>
                </a:solidFill>
                <a:latin typeface="Georgia" pitchFamily="18" charset="0"/>
              </a:rPr>
              <a:t>Thank you</a:t>
            </a:r>
            <a:endParaRPr lang="en-US" sz="3600" dirty="0">
              <a:solidFill>
                <a:srgbClr val="376092"/>
              </a:solidFill>
              <a:latin typeface="Georgia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343400"/>
            <a:ext cx="3933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589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  <a:t>Purpose of the Issue Tracker</a:t>
            </a:r>
            <a:endParaRPr lang="th-TH" sz="3600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8686800" cy="4495800"/>
          </a:xfrm>
        </p:spPr>
        <p:txBody>
          <a:bodyPr/>
          <a:lstStyle/>
          <a:p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Issue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monitoring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outcome/impact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measurement tool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Real-time platform for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documenting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actions made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towards the resolution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each issue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Allow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present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progress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made in a transparent, easily accessible way to sustain momentum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Repository from which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collect and share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data, experiences, 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insights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Allow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users to draw inferences on patterns and trends </a:t>
            </a: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C79E0-469C-42F7-80B7-4E22E225AF68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 descr="Screen Shot 2014-02-20 at 10.47.18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09" y="838200"/>
            <a:ext cx="9436309" cy="569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" y="76200"/>
            <a:ext cx="2666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Online Issue Tracker</a:t>
            </a:r>
          </a:p>
        </p:txBody>
      </p:sp>
    </p:spTree>
    <p:extLst>
      <p:ext uri="{BB962C8B-B14F-4D97-AF65-F5344CB8AC3E}">
        <p14:creationId xmlns:p14="http://schemas.microsoft.com/office/powerpoint/2010/main" val="3276869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92175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  <a:t>How does it work?</a:t>
            </a:r>
            <a:br>
              <a:rPr lang="en-US" sz="3600" dirty="0" smtClean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</a:br>
            <a:endParaRPr lang="th-TH" sz="3600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534400" cy="4114800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One ISSUE – One ENTRY:</a:t>
            </a:r>
          </a:p>
          <a:p>
            <a:pPr marL="1257300" lvl="2" indent="-342900" algn="l">
              <a:buFont typeface="Wingdings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Relocation of leather industry in Dhaka</a:t>
            </a:r>
          </a:p>
          <a:p>
            <a:pPr marL="1257300" lvl="2" indent="-342900" algn="l">
              <a:buFont typeface="Wingdings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Export procedures for garment sector exporters</a:t>
            </a:r>
          </a:p>
          <a:p>
            <a:pPr marL="1257300" lvl="2" indent="-342900" algn="l">
              <a:buFont typeface="Wingdings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Environmental tax in provincial Cambodia</a:t>
            </a:r>
          </a:p>
          <a:p>
            <a:pPr marL="1257300" lvl="2" indent="-342900" algn="l">
              <a:buFont typeface="Wingdings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City garbage collection in in Sri Lanka</a:t>
            </a:r>
          </a:p>
          <a:p>
            <a:pPr marL="1257300" lvl="2" indent="-342900" algn="l">
              <a:buFont typeface="Wingdings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Etc.</a:t>
            </a:r>
          </a:p>
          <a:p>
            <a:pPr marL="800100" lvl="1" indent="-342900" algn="l">
              <a:buFont typeface="Arial"/>
              <a:buChar char="•"/>
            </a:pP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Important data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(sector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, geographical location, policy issue, relevant/involved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stakeholders, etc.) can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be captured in one place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44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5975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95B3D7"/>
                </a:solidFill>
                <a:latin typeface="Georgia"/>
                <a:ea typeface="ＭＳ Ｐゴシック" pitchFamily="34" charset="-128"/>
                <a:cs typeface="Georgia"/>
              </a:rPr>
              <a:t>How does it work?</a:t>
            </a:r>
            <a:br>
              <a:rPr lang="en-US" sz="3600" dirty="0" smtClean="0">
                <a:solidFill>
                  <a:srgbClr val="95B3D7"/>
                </a:solidFill>
                <a:latin typeface="Georgia"/>
                <a:ea typeface="ＭＳ Ｐゴシック" pitchFamily="34" charset="-128"/>
                <a:cs typeface="Georgia"/>
              </a:rPr>
            </a:br>
            <a:endParaRPr lang="th-TH" sz="3600" dirty="0">
              <a:solidFill>
                <a:srgbClr val="95B3D7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991600" cy="1752600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F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lexible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to organization of working groups needs (e.g., by sector, geographical location, policy issue, etc.) </a:t>
            </a:r>
          </a:p>
          <a:p>
            <a:pPr marL="800100" lvl="1" indent="-342900" algn="l">
              <a:buFont typeface="Arial"/>
              <a:buChar char="•"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monitoring and evaluation tool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it compels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the facilitator to:</a:t>
            </a:r>
          </a:p>
          <a:p>
            <a:pPr marL="1257300" lvl="2" indent="-342900" algn="l">
              <a:buFont typeface="Courier New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Think through, a priori, what outcome(s) are expected to prevail from the working groups’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efforts </a:t>
            </a:r>
          </a:p>
          <a:p>
            <a:pPr marL="1257300" lvl="2" indent="-342900" algn="l">
              <a:buFont typeface="Courier New"/>
              <a:buChar char="o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What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benefits can or will be achieved through the resolution of the issue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lvl="2" algn="l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By deciding on issue-specific indicators to measure outcomes/impact</a:t>
            </a:r>
          </a:p>
          <a:p>
            <a:pPr marL="800100" lvl="1" indent="-342900" algn="l">
              <a:buFont typeface="Arial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lvl="1" algn="l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By front-loading the facilitator’s work with this thought exercise, progress towards those outcomes and benefits can be charted across the months or quarters that the issue remains open </a:t>
            </a:r>
          </a:p>
          <a:p>
            <a:pPr marL="800100" lvl="1" indent="-342900" algn="l">
              <a:buFont typeface="Arial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35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01000" cy="1470025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1E4AA2"/>
                </a:solidFill>
                <a:latin typeface="Georgia"/>
                <a:ea typeface="ＭＳ Ｐゴシック" pitchFamily="34" charset="-128"/>
                <a:cs typeface="Georgia"/>
              </a:rPr>
              <a:t>Step-by-step information gathering process </a:t>
            </a:r>
            <a:endParaRPr lang="th-TH" sz="3200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8458200" cy="914400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One Issue – One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record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number</a:t>
            </a: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00875" y="5724686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Screen Shot 2014-02-20 at 10.49.44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r="60096" b="39216"/>
          <a:stretch/>
        </p:blipFill>
        <p:spPr bwMode="auto">
          <a:xfrm>
            <a:off x="1447800" y="1981200"/>
            <a:ext cx="5334000" cy="4576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1295400" y="4267200"/>
            <a:ext cx="1066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5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8001000" cy="1470025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95B3D7"/>
                </a:solidFill>
                <a:latin typeface="Georgia"/>
                <a:ea typeface="ＭＳ Ｐゴシック" pitchFamily="34" charset="-128"/>
                <a:cs typeface="Georgia"/>
              </a:rPr>
              <a:t>Step-by-step information </a:t>
            </a:r>
            <a:r>
              <a:rPr lang="en-US" sz="3200" dirty="0" smtClean="0">
                <a:solidFill>
                  <a:srgbClr val="95B3D7"/>
                </a:solidFill>
                <a:latin typeface="Georgia"/>
                <a:ea typeface="ＭＳ Ｐゴシック" pitchFamily="34" charset="-128"/>
                <a:cs typeface="Georgia"/>
              </a:rPr>
              <a:t>gathering</a:t>
            </a:r>
            <a:endParaRPr lang="th-TH" sz="3200" dirty="0">
              <a:solidFill>
                <a:srgbClr val="95B3D7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8915400" cy="4572000"/>
          </a:xfrm>
        </p:spPr>
        <p:txBody>
          <a:bodyPr/>
          <a:lstStyle/>
          <a:p>
            <a:pPr lvl="1" algn="l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Identifying characteristics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e.g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.: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Original date issue first raised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Geographical location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(province /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district)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conomic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sector(s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eorgia"/>
              <a:cs typeface="Georgia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Stakeholder(s)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responsible for raising issue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Vertical linkages that may connect the issue up to the national or even regional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level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Etc.</a:t>
            </a:r>
          </a:p>
        </p:txBody>
      </p:sp>
      <p:pic>
        <p:nvPicPr>
          <p:cNvPr id="4" name="Picture 5" descr="http://www.haas.berkeley.edu/HaasGlobal/images/Asiafoundationlogo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77075" y="5829300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8089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07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Shot 2014-02-20 at 10.55.0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22855" r="2518" b="9367"/>
          <a:stretch/>
        </p:blipFill>
        <p:spPr>
          <a:xfrm>
            <a:off x="110439" y="1371601"/>
            <a:ext cx="9033562" cy="4067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7772400" y="4343400"/>
            <a:ext cx="1066800" cy="762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4267200"/>
            <a:ext cx="4572000" cy="1066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onomic Development Document" ma:contentTypeID="0x01010041C06EBCBDB725449AF0054FC07A67FA02001D5B06BD4C3B66498DADB3545A76D8DD" ma:contentTypeVersion="3" ma:contentTypeDescription="" ma:contentTypeScope="" ma:versionID="50d38b0eae62dc30ae215142456ca07f">
  <xsd:schema xmlns:xsd="http://www.w3.org/2001/XMLSchema" xmlns:xs="http://www.w3.org/2001/XMLSchema" xmlns:p="http://schemas.microsoft.com/office/2006/metadata/properties" xmlns:ns2="b694cbec-82a9-49cc-9ae5-31261d3f8a43" xmlns:ns3="d24ea377-b838-43f3-8782-7b769e55ffbf" targetNamespace="http://schemas.microsoft.com/office/2006/metadata/properties" ma:root="true" ma:fieldsID="af49e6ea1b4017a2046b4e2cb989758d" ns2:_="" ns3:_="">
    <xsd:import namespace="b694cbec-82a9-49cc-9ae5-31261d3f8a43"/>
    <xsd:import namespace="d24ea377-b838-43f3-8782-7b769e55ffb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  <xsd:element ref="ns2:n6c6336d17b6451f959d37b3d426bca6" minOccurs="0"/>
                <xsd:element ref="ns2:b8f7b1fb9d184e51b319d11fc6d13464" minOccurs="0"/>
                <xsd:element ref="ns2:ic3e8218a03f49d181a8fe6b909a3551" minOccurs="0"/>
                <xsd:element ref="ns3:EconTopic" minOccurs="0"/>
                <xsd:element ref="ns2:a7d088642895414fa9b9980868abe7fe" minOccurs="0"/>
                <xsd:element ref="ns3:EconDoc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4cbec-82a9-49cc-9ae5-31261d3f8a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da545476-4f41-440b-8ad9-9d484aa1f96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8d10c616-ce7b-4fd4-a42d-5837202d5a4c}" ma:internalName="TaxCatchAll" ma:showField="CatchAllData" ma:web="b694cbec-82a9-49cc-9ae5-31261d3f8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8d10c616-ce7b-4fd4-a42d-5837202d5a4c}" ma:internalName="TaxCatchAllLabel" ma:readOnly="true" ma:showField="CatchAllDataLabel" ma:web="b694cbec-82a9-49cc-9ae5-31261d3f8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6c6336d17b6451f959d37b3d426bca6" ma:index="15" ma:taxonomy="true" ma:internalName="n6c6336d17b6451f959d37b3d426bca6" ma:taxonomyFieldName="Year" ma:displayName="Year" ma:default="" ma:fieldId="{76c6336d-17b6-451f-959d-37b3d426bca6}" ma:sspId="da545476-4f41-440b-8ad9-9d484aa1f964" ma:termSetId="78c0a93a-a448-4839-942d-3caeeef282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f7b1fb9d184e51b319d11fc6d13464" ma:index="17" nillable="true" ma:taxonomy="true" ma:internalName="b8f7b1fb9d184e51b319d11fc6d13464" ma:taxonomyFieldName="DocStatus" ma:displayName="DocStatus" ma:default="" ma:fieldId="{b8f7b1fb-9d18-4e51-b319-d11fc6d13464}" ma:sspId="da545476-4f41-440b-8ad9-9d484aa1f964" ma:termSetId="925b919f-1de0-462d-9b81-5e42b6bc82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c3e8218a03f49d181a8fe6b909a3551" ma:index="19" nillable="true" ma:taxonomy="true" ma:internalName="ic3e8218a03f49d181a8fe6b909a3551" ma:taxonomyFieldName="Team" ma:displayName="Team" ma:default="" ma:fieldId="{2c3e8218-a03f-49d1-81a8-fe6b909a3551}" ma:sspId="da545476-4f41-440b-8ad9-9d484aa1f964" ma:termSetId="73bbc426-27ba-43fc-b351-fec10d013910" ma:anchorId="886e069a-8b6a-425a-bcf9-8e3e4371bb48" ma:open="false" ma:isKeyword="false">
      <xsd:complexType>
        <xsd:sequence>
          <xsd:element ref="pc:Terms" minOccurs="0" maxOccurs="1"/>
        </xsd:sequence>
      </xsd:complexType>
    </xsd:element>
    <xsd:element name="a7d088642895414fa9b9980868abe7fe" ma:index="22" nillable="true" ma:taxonomy="true" ma:internalName="a7d088642895414fa9b9980868abe7fe" ma:taxonomyFieldName="TAFCountry" ma:displayName="Country" ma:default="" ma:fieldId="{a7d08864-2895-414f-a9b9-980868abe7fe}" ma:sspId="da545476-4f41-440b-8ad9-9d484aa1f964" ma:termSetId="291fcdfc-e3fc-4b4f-9448-c371b494f9b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ea377-b838-43f3-8782-7b769e55ffbf" elementFormDefault="qualified">
    <xsd:import namespace="http://schemas.microsoft.com/office/2006/documentManagement/types"/>
    <xsd:import namespace="http://schemas.microsoft.com/office/infopath/2007/PartnerControls"/>
    <xsd:element name="EconTopic" ma:index="21" nillable="true" ma:displayName="EconTopic" ma:list="{d88ea5e7-fc14-436b-9630-2da89da277d0}" ma:internalName="EconTopic" ma:showField="Title" ma:web="d24ea377-b838-43f3-8782-7b769e55ffbf">
      <xsd:simpleType>
        <xsd:restriction base="dms:Lookup"/>
      </xsd:simpleType>
    </xsd:element>
    <xsd:element name="EconDocTypes" ma:index="24" nillable="true" ma:displayName="EconDocType" ma:list="{8b48b3ef-781f-48f5-9d72-78c56488cce2}" ma:internalName="EconDocTypes" ma:showField="Title" ma:web="d24ea377-b838-43f3-8782-7b769e55ffb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3e8218a03f49d181a8fe6b909a3551 xmlns="b694cbec-82a9-49cc-9ae5-31261d3f8a4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Economic Development</TermName>
          <TermId xmlns="http://schemas.microsoft.com/office/infopath/2007/PartnerControls">912f1cad-dd7e-47bd-8ccc-592d35212659</TermId>
        </TermInfo>
      </Terms>
    </ic3e8218a03f49d181a8fe6b909a3551>
    <b8f7b1fb9d184e51b319d11fc6d13464 xmlns="b694cbec-82a9-49cc-9ae5-31261d3f8a43">
      <Terms xmlns="http://schemas.microsoft.com/office/infopath/2007/PartnerControls">
        <TermInfo xmlns="http://schemas.microsoft.com/office/infopath/2007/PartnerControls">
          <TermName>Draft</TermName>
          <TermId>78919934-b818-4cd1-9d1b-150480167392</TermId>
        </TermInfo>
      </Terms>
    </b8f7b1fb9d184e51b319d11fc6d13464>
    <TaxCatchAll xmlns="b694cbec-82a9-49cc-9ae5-31261d3f8a43">
      <Value>61</Value>
      <Value>149</Value>
      <Value>133</Value>
    </TaxCatchAll>
    <n6c6336d17b6451f959d37b3d426bca6 xmlns="b694cbec-82a9-49cc-9ae5-31261d3f8a43">
      <Terms xmlns="http://schemas.microsoft.com/office/infopath/2007/PartnerControls">
        <TermInfo xmlns="http://schemas.microsoft.com/office/infopath/2007/PartnerControls">
          <TermName>2014</TermName>
          <TermId>981003df-e2ab-4fc6-9f7f-93fb138f88e1</TermId>
        </TermInfo>
      </Terms>
    </n6c6336d17b6451f959d37b3d426bca6>
    <EconTopic xmlns="d24ea377-b838-43f3-8782-7b769e55ffbf">72</EconTopic>
    <TaxKeywordTaxHTField xmlns="b694cbec-82a9-49cc-9ae5-31261d3f8a43">
      <Terms xmlns="http://schemas.microsoft.com/office/infopath/2007/PartnerControls"/>
    </TaxKeywordTaxHTField>
    <a7d088642895414fa9b9980868abe7fe xmlns="b694cbec-82a9-49cc-9ae5-31261d3f8a43">
      <Terms xmlns="http://schemas.microsoft.com/office/infopath/2007/PartnerControls"/>
    </a7d088642895414fa9b9980868abe7fe>
    <_dlc_DocId xmlns="b694cbec-82a9-49cc-9ae5-31261d3f8a43">5673NRSSVN25-31-30</_dlc_DocId>
    <_dlc_DocIdUrl xmlns="b694cbec-82a9-49cc-9ae5-31261d3f8a43">
      <Url>https://theasiafoundation.sharepoint.com/teams/Themes/EconomicDevelopment/_layouts/15/DocIdRedir.aspx?ID=5673NRSSVN25-31-30</Url>
      <Description>5673NRSSVN25-31-30</Description>
    </_dlc_DocIdUrl>
    <EconDocTypes xmlns="d24ea377-b838-43f3-8782-7b769e55ffbf">46</EconDocTypes>
  </documentManagement>
</p:properties>
</file>

<file path=customXml/itemProps1.xml><?xml version="1.0" encoding="utf-8"?>
<ds:datastoreItem xmlns:ds="http://schemas.openxmlformats.org/officeDocument/2006/customXml" ds:itemID="{DF1033E3-696C-489E-ACA7-E8B8A3375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4cbec-82a9-49cc-9ae5-31261d3f8a43"/>
    <ds:schemaRef ds:uri="d24ea377-b838-43f3-8782-7b769e55f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A3EFD0-F369-459B-8F3B-844C186E7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EDBFC2-5DCE-491A-8BAA-C62AAF476A1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83625CB-EDAA-4BAD-A3A7-63AA2E2D1D45}">
  <ds:schemaRefs>
    <ds:schemaRef ds:uri="http://schemas.microsoft.com/office/2006/metadata/properties"/>
    <ds:schemaRef ds:uri="http://schemas.microsoft.com/office/infopath/2007/PartnerControls"/>
    <ds:schemaRef ds:uri="b694cbec-82a9-49cc-9ae5-31261d3f8a43"/>
    <ds:schemaRef ds:uri="d24ea377-b838-43f3-8782-7b769e55ff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623</Words>
  <Application>Microsoft Macintosh PowerPoint</Application>
  <PresentationFormat>On-screen Show (4:3)</PresentationFormat>
  <Paragraphs>99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Purpose of the Issue Tracker</vt:lpstr>
      <vt:lpstr>PowerPoint Presentation</vt:lpstr>
      <vt:lpstr>How does it work? </vt:lpstr>
      <vt:lpstr>How does it work? </vt:lpstr>
      <vt:lpstr>Step-by-step information gathering process </vt:lpstr>
      <vt:lpstr>Step-by-step information gathering</vt:lpstr>
      <vt:lpstr>PowerPoint Presentation</vt:lpstr>
      <vt:lpstr>PowerPoint Presentation</vt:lpstr>
      <vt:lpstr>Step-by-step information gathering</vt:lpstr>
      <vt:lpstr>PowerPoint Presentation</vt:lpstr>
      <vt:lpstr>PowerPoint Presentation</vt:lpstr>
      <vt:lpstr>PowerPoint Presentation</vt:lpstr>
      <vt:lpstr>Reporting</vt:lpstr>
      <vt:lpstr>PowerPoint Presentation</vt:lpstr>
      <vt:lpstr>PowerPoint Presentation</vt:lpstr>
      <vt:lpstr>Complementary M&amp;E Tools </vt:lpstr>
      <vt:lpstr>Concluding remarks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TAF_Issue_Tracker</dc:title>
  <dc:creator>Katherine Loh</dc:creator>
  <cp:keywords/>
  <cp:lastModifiedBy>Veronique Salze Lozac'h</cp:lastModifiedBy>
  <cp:revision>385</cp:revision>
  <cp:lastPrinted>2013-03-04T22:14:40Z</cp:lastPrinted>
  <dcterms:created xsi:type="dcterms:W3CDTF">2013-01-30T00:11:08Z</dcterms:created>
  <dcterms:modified xsi:type="dcterms:W3CDTF">2014-03-01T19:07:42Z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0x01010041C06EBCBDB725449AF0054FC07A67FA02001D5B06BD4C3B66498DADB3545A76D8DD</vt:lpwstr>
  </property>
  <property fmtid="{D5CDD505-2E9C-101B-9397-08002B2CF9AE}" pid="3" name="_dlc_DocIdItemGuid">
    <vt:lpwstr>6edd208a-955a-4b3b-9c33-5527d4f5b888</vt:lpwstr>
  </property>
  <property fmtid="{D5CDD505-2E9C-101B-9397-08002B2CF9AE}" pid="4" name="TaxKeyword">
    <vt:lpwstr/>
  </property>
  <property fmtid="{D5CDD505-2E9C-101B-9397-08002B2CF9AE}" pid="5" name="DocStatus">
    <vt:lpwstr>149;#Draft|78919934-b818-4cd1-9d1b-150480167392</vt:lpwstr>
  </property>
  <property fmtid="{D5CDD505-2E9C-101B-9397-08002B2CF9AE}" pid="6" name="TAFCountry">
    <vt:lpwstr/>
  </property>
  <property fmtid="{D5CDD505-2E9C-101B-9397-08002B2CF9AE}" pid="7" name="Year">
    <vt:lpwstr>133;#2014|981003df-e2ab-4fc6-9f7f-93fb138f88e1</vt:lpwstr>
  </property>
  <property fmtid="{D5CDD505-2E9C-101B-9397-08002B2CF9AE}" pid="8" name="DocType">
    <vt:lpwstr/>
  </property>
  <property fmtid="{D5CDD505-2E9C-101B-9397-08002B2CF9AE}" pid="9" name="Team">
    <vt:lpwstr>61;#Economic Development|912f1cad-dd7e-47bd-8ccc-592d35212659</vt:lpwstr>
  </property>
</Properties>
</file>